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32" r:id="rId1"/>
  </p:sldMasterIdLst>
  <p:notesMasterIdLst>
    <p:notesMasterId r:id="rId19"/>
  </p:notesMasterIdLst>
  <p:sldIdLst>
    <p:sldId id="256" r:id="rId2"/>
    <p:sldId id="287" r:id="rId3"/>
    <p:sldId id="299" r:id="rId4"/>
    <p:sldId id="290" r:id="rId5"/>
    <p:sldId id="258" r:id="rId6"/>
    <p:sldId id="300" r:id="rId7"/>
    <p:sldId id="279" r:id="rId8"/>
    <p:sldId id="302" r:id="rId9"/>
    <p:sldId id="301" r:id="rId10"/>
    <p:sldId id="291" r:id="rId11"/>
    <p:sldId id="303" r:id="rId12"/>
    <p:sldId id="304" r:id="rId13"/>
    <p:sldId id="305" r:id="rId14"/>
    <p:sldId id="306" r:id="rId15"/>
    <p:sldId id="307" r:id="rId16"/>
    <p:sldId id="308" r:id="rId17"/>
    <p:sldId id="27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63"/>
  </p:normalViewPr>
  <p:slideViewPr>
    <p:cSldViewPr snapToGrid="0">
      <p:cViewPr varScale="1">
        <p:scale>
          <a:sx n="90" d="100"/>
          <a:sy n="90" d="100"/>
        </p:scale>
        <p:origin x="232" y="7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2C7B4-AC2B-8F4F-AE89-796E8EC8D53A}" type="datetimeFigureOut">
              <a:rPr lang="es-CL" smtClean="0"/>
              <a:t>06-09-24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7EC11E-600F-0E45-A472-04ED28669132}" type="slidenum">
              <a:rPr lang="es-CL" smtClean="0"/>
              <a:t>‹Nº›</a:t>
            </a:fld>
            <a:endParaRPr lang="es-CL"/>
          </a:p>
        </p:txBody>
      </p:sp>
    </p:spTree>
    <p:extLst>
      <p:ext uri="{BB962C8B-B14F-4D97-AF65-F5344CB8AC3E}">
        <p14:creationId xmlns:p14="http://schemas.microsoft.com/office/powerpoint/2010/main" val="190614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r>
              <a:rPr lang="es-CL"/>
              <a:t>24-10-21</a:t>
            </a:r>
          </a:p>
        </p:txBody>
      </p:sp>
      <p:sp>
        <p:nvSpPr>
          <p:cNvPr id="5"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260846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r>
              <a:rPr lang="es-CL"/>
              <a:t>24-10-21</a:t>
            </a:r>
          </a:p>
        </p:txBody>
      </p:sp>
      <p:sp>
        <p:nvSpPr>
          <p:cNvPr id="6" name="Footer Placeholder 5"/>
          <p:cNvSpPr>
            <a:spLocks noGrp="1"/>
          </p:cNvSpPr>
          <p:nvPr>
            <p:ph type="ftr" sz="quarter" idx="11"/>
          </p:nvPr>
        </p:nvSpPr>
        <p:spPr/>
        <p:txBody>
          <a:bodyPr/>
          <a:lstStyle/>
          <a:p>
            <a:r>
              <a:rPr lang="es-CL"/>
              <a:t>La Confesión de Pedro</a:t>
            </a:r>
          </a:p>
        </p:txBody>
      </p:sp>
      <p:sp>
        <p:nvSpPr>
          <p:cNvPr id="7" name="Slide Number Placeholder 6"/>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3299198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r>
              <a:rPr lang="es-CL"/>
              <a:t>24-10-21</a:t>
            </a:r>
          </a:p>
        </p:txBody>
      </p:sp>
      <p:sp>
        <p:nvSpPr>
          <p:cNvPr id="5"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3415364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r>
              <a:rPr lang="es-CL"/>
              <a:t>24-10-21</a:t>
            </a:r>
          </a:p>
        </p:txBody>
      </p:sp>
      <p:sp>
        <p:nvSpPr>
          <p:cNvPr id="5"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212943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r>
              <a:rPr lang="es-CL"/>
              <a:t>24-10-21</a:t>
            </a:r>
          </a:p>
        </p:txBody>
      </p:sp>
      <p:sp>
        <p:nvSpPr>
          <p:cNvPr id="5"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3978913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s-CL"/>
              <a:t>24-10-21</a:t>
            </a:r>
          </a:p>
        </p:txBody>
      </p:sp>
      <p:sp>
        <p:nvSpPr>
          <p:cNvPr id="4"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3038520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s-CL"/>
              <a:t>24-10-21</a:t>
            </a:r>
          </a:p>
        </p:txBody>
      </p:sp>
      <p:sp>
        <p:nvSpPr>
          <p:cNvPr id="4"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2372201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r>
              <a:rPr lang="es-CL"/>
              <a:t>24-10-21</a:t>
            </a:r>
          </a:p>
        </p:txBody>
      </p:sp>
      <p:sp>
        <p:nvSpPr>
          <p:cNvPr id="5"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87088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r>
              <a:rPr lang="es-CL"/>
              <a:t>24-10-21</a:t>
            </a:r>
          </a:p>
        </p:txBody>
      </p:sp>
      <p:sp>
        <p:nvSpPr>
          <p:cNvPr id="5"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466878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3"/>
          <p:cNvSpPr>
            <a:spLocks noGrp="1"/>
          </p:cNvSpPr>
          <p:nvPr>
            <p:ph type="dt" sz="half" idx="10"/>
          </p:nvPr>
        </p:nvSpPr>
        <p:spPr/>
        <p:txBody>
          <a:bodyPr/>
          <a:lstStyle/>
          <a:p>
            <a:r>
              <a:rPr lang="es-CL"/>
              <a:t>24-10-21</a:t>
            </a:r>
          </a:p>
        </p:txBody>
      </p:sp>
      <p:sp>
        <p:nvSpPr>
          <p:cNvPr id="5"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651845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r>
              <a:rPr lang="es-CL"/>
              <a:t>24-10-21</a:t>
            </a:r>
          </a:p>
        </p:txBody>
      </p:sp>
      <p:sp>
        <p:nvSpPr>
          <p:cNvPr id="5"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8632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r>
              <a:rPr lang="es-CL"/>
              <a:t>24-10-21</a:t>
            </a:r>
          </a:p>
        </p:txBody>
      </p:sp>
      <p:sp>
        <p:nvSpPr>
          <p:cNvPr id="6" name="Footer Placeholder 5"/>
          <p:cNvSpPr>
            <a:spLocks noGrp="1"/>
          </p:cNvSpPr>
          <p:nvPr>
            <p:ph type="ftr" sz="quarter" idx="11"/>
          </p:nvPr>
        </p:nvSpPr>
        <p:spPr/>
        <p:txBody>
          <a:bodyPr/>
          <a:lstStyle/>
          <a:p>
            <a:r>
              <a:rPr lang="es-CL"/>
              <a:t>La Confesión de Pedro</a:t>
            </a:r>
          </a:p>
        </p:txBody>
      </p:sp>
      <p:sp>
        <p:nvSpPr>
          <p:cNvPr id="7" name="Slide Number Placeholder 6"/>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91477117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r>
              <a:rPr lang="es-CL"/>
              <a:t>24-10-21</a:t>
            </a:r>
          </a:p>
        </p:txBody>
      </p:sp>
      <p:sp>
        <p:nvSpPr>
          <p:cNvPr id="8" name="Footer Placeholder 7"/>
          <p:cNvSpPr>
            <a:spLocks noGrp="1"/>
          </p:cNvSpPr>
          <p:nvPr>
            <p:ph type="ftr" sz="quarter" idx="11"/>
          </p:nvPr>
        </p:nvSpPr>
        <p:spPr/>
        <p:txBody>
          <a:bodyPr/>
          <a:lstStyle/>
          <a:p>
            <a:r>
              <a:rPr lang="es-CL"/>
              <a:t>La Confesión de Pedro</a:t>
            </a:r>
          </a:p>
        </p:txBody>
      </p:sp>
      <p:sp>
        <p:nvSpPr>
          <p:cNvPr id="9" name="Slide Number Placeholder 8"/>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171688599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7" name="Date Placeholder 2"/>
          <p:cNvSpPr>
            <a:spLocks noGrp="1"/>
          </p:cNvSpPr>
          <p:nvPr>
            <p:ph type="dt" sz="half" idx="10"/>
          </p:nvPr>
        </p:nvSpPr>
        <p:spPr/>
        <p:txBody>
          <a:bodyPr/>
          <a:lstStyle/>
          <a:p>
            <a:r>
              <a:rPr lang="es-CL"/>
              <a:t>24-10-21</a:t>
            </a:r>
          </a:p>
        </p:txBody>
      </p:sp>
      <p:sp>
        <p:nvSpPr>
          <p:cNvPr id="5" name="Footer Placeholder 3"/>
          <p:cNvSpPr>
            <a:spLocks noGrp="1"/>
          </p:cNvSpPr>
          <p:nvPr>
            <p:ph type="ftr" sz="quarter" idx="11"/>
          </p:nvPr>
        </p:nvSpPr>
        <p:spPr/>
        <p:txBody>
          <a:bodyPr/>
          <a:lstStyle/>
          <a:p>
            <a:r>
              <a:rPr lang="es-CL"/>
              <a:t>La Confesión de Pedro</a:t>
            </a:r>
          </a:p>
        </p:txBody>
      </p:sp>
      <p:sp>
        <p:nvSpPr>
          <p:cNvPr id="6" name="Slide Number Placeholder 4"/>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64549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s-CL"/>
              <a:t>24-10-21</a:t>
            </a:r>
          </a:p>
        </p:txBody>
      </p:sp>
      <p:sp>
        <p:nvSpPr>
          <p:cNvPr id="5" name="Footer Placeholder 2"/>
          <p:cNvSpPr>
            <a:spLocks noGrp="1"/>
          </p:cNvSpPr>
          <p:nvPr>
            <p:ph type="ftr" sz="quarter" idx="11"/>
          </p:nvPr>
        </p:nvSpPr>
        <p:spPr/>
        <p:txBody>
          <a:bodyPr/>
          <a:lstStyle/>
          <a:p>
            <a:r>
              <a:rPr lang="es-CL"/>
              <a:t>La Confesión de Pedro</a:t>
            </a:r>
          </a:p>
        </p:txBody>
      </p:sp>
      <p:sp>
        <p:nvSpPr>
          <p:cNvPr id="6" name="Slide Number Placeholder 3"/>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98823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r>
              <a:rPr lang="es-CL"/>
              <a:t>24-10-21</a:t>
            </a:r>
          </a:p>
        </p:txBody>
      </p:sp>
      <p:sp>
        <p:nvSpPr>
          <p:cNvPr id="5" name="Footer Placeholder 5"/>
          <p:cNvSpPr>
            <a:spLocks noGrp="1"/>
          </p:cNvSpPr>
          <p:nvPr>
            <p:ph type="ftr" sz="quarter" idx="11"/>
          </p:nvPr>
        </p:nvSpPr>
        <p:spPr/>
        <p:txBody>
          <a:bodyPr/>
          <a:lstStyle/>
          <a:p>
            <a:r>
              <a:rPr lang="es-CL"/>
              <a:t>La Confesión de Pedro</a:t>
            </a:r>
          </a:p>
        </p:txBody>
      </p:sp>
      <p:sp>
        <p:nvSpPr>
          <p:cNvPr id="6" name="Slide Number Placeholder 6"/>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126178449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r>
              <a:rPr lang="es-CL"/>
              <a:t>24-10-21</a:t>
            </a:r>
          </a:p>
        </p:txBody>
      </p:sp>
      <p:sp>
        <p:nvSpPr>
          <p:cNvPr id="6" name="Footer Placeholder 5"/>
          <p:cNvSpPr>
            <a:spLocks noGrp="1"/>
          </p:cNvSpPr>
          <p:nvPr>
            <p:ph type="ftr" sz="quarter" idx="11"/>
          </p:nvPr>
        </p:nvSpPr>
        <p:spPr/>
        <p:txBody>
          <a:bodyPr/>
          <a:lstStyle/>
          <a:p>
            <a:r>
              <a:rPr lang="es-CL"/>
              <a:t>La Confesión de Pedro</a:t>
            </a:r>
          </a:p>
        </p:txBody>
      </p:sp>
      <p:sp>
        <p:nvSpPr>
          <p:cNvPr id="7" name="Slide Number Placeholder 6"/>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4109489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r>
              <a:rPr lang="es-CL"/>
              <a:t>24-10-21</a:t>
            </a: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s-CL"/>
              <a:t>La Confesión de Pedro</a:t>
            </a: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DB78EFF-6D99-964E-A61C-7B135D469CEA}" type="slidenum">
              <a:rPr lang="es-CL" smtClean="0"/>
              <a:t>‹Nº›</a:t>
            </a:fld>
            <a:endParaRPr lang="es-CL"/>
          </a:p>
        </p:txBody>
      </p:sp>
    </p:spTree>
    <p:extLst>
      <p:ext uri="{BB962C8B-B14F-4D97-AF65-F5344CB8AC3E}">
        <p14:creationId xmlns:p14="http://schemas.microsoft.com/office/powerpoint/2010/main" val="1678799695"/>
      </p:ext>
    </p:extLst>
  </p:cSld>
  <p:clrMap bg1="dk1" tx1="lt1" bg2="dk2"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Lst>
  <p:hf hd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4.png"/><Relationship Id="rId12"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es.wikipedia.org/wiki/RAE" TargetMode="External"/><Relationship Id="rId4" Type="http://schemas.openxmlformats.org/officeDocument/2006/relationships/hyperlink" Target="https://es.wikipedia.org/wiki/Idioma_lat%C3%AD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6334CD-476D-6E40-9D3E-BD2CA1CC29AE}"/>
              </a:ext>
            </a:extLst>
          </p:cNvPr>
          <p:cNvSpPr>
            <a:spLocks noGrp="1"/>
          </p:cNvSpPr>
          <p:nvPr>
            <p:ph type="ctrTitle"/>
          </p:nvPr>
        </p:nvSpPr>
        <p:spPr>
          <a:xfrm>
            <a:off x="1524000" y="2228851"/>
            <a:ext cx="8852338" cy="3462734"/>
          </a:xfrm>
        </p:spPr>
        <p:txBody>
          <a:bodyPr/>
          <a:lstStyle/>
          <a:p>
            <a:pPr algn="ctr"/>
            <a:r>
              <a:rPr lang="es-CL" sz="3600" dirty="0"/>
              <a:t>Amor por sobre Conocimiento</a:t>
            </a:r>
            <a:br>
              <a:rPr lang="es-CL" sz="3600" dirty="0"/>
            </a:br>
            <a:r>
              <a:rPr lang="es-CL" sz="1800" dirty="0"/>
              <a:t>(Cuidando de no hacer tropezar al prójimo)</a:t>
            </a:r>
            <a:br>
              <a:rPr lang="es-CL" sz="3600" dirty="0"/>
            </a:br>
            <a:br>
              <a:rPr lang="es-CL" sz="3600" dirty="0"/>
            </a:br>
            <a:br>
              <a:rPr lang="es-CL" sz="3600" dirty="0"/>
            </a:br>
            <a:br>
              <a:rPr lang="es-CL" sz="3600" dirty="0"/>
            </a:br>
            <a:r>
              <a:rPr lang="es-CL" sz="1500" dirty="0"/>
              <a:t>(I Corintios 10: 23-33  &amp; I Corintios 8: 1-13)</a:t>
            </a:r>
          </a:p>
        </p:txBody>
      </p:sp>
      <p:pic>
        <p:nvPicPr>
          <p:cNvPr id="14" name="Imagen 13">
            <a:extLst>
              <a:ext uri="{FF2B5EF4-FFF2-40B4-BE49-F238E27FC236}">
                <a16:creationId xmlns:a16="http://schemas.microsoft.com/office/drawing/2014/main" id="{FA3845ED-D8BB-8B4D-8F56-5DD9A4CBBACB}"/>
              </a:ext>
            </a:extLst>
          </p:cNvPr>
          <p:cNvPicPr>
            <a:picLocks noChangeAspect="1"/>
          </p:cNvPicPr>
          <p:nvPr/>
        </p:nvPicPr>
        <p:blipFill>
          <a:blip r:embed="rId2"/>
          <a:stretch>
            <a:fillRect/>
          </a:stretch>
        </p:blipFill>
        <p:spPr>
          <a:xfrm>
            <a:off x="77390" y="104214"/>
            <a:ext cx="2893219" cy="735694"/>
          </a:xfrm>
          <a:prstGeom prst="rect">
            <a:avLst/>
          </a:prstGeom>
        </p:spPr>
      </p:pic>
    </p:spTree>
    <p:extLst>
      <p:ext uri="{BB962C8B-B14F-4D97-AF65-F5344CB8AC3E}">
        <p14:creationId xmlns:p14="http://schemas.microsoft.com/office/powerpoint/2010/main" val="3846635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95AC5A-BF93-6D43-A35C-9CD72D16DD3E}"/>
              </a:ext>
            </a:extLst>
          </p:cNvPr>
          <p:cNvSpPr>
            <a:spLocks noGrp="1"/>
          </p:cNvSpPr>
          <p:nvPr>
            <p:ph idx="1"/>
          </p:nvPr>
        </p:nvSpPr>
        <p:spPr>
          <a:xfrm>
            <a:off x="12701" y="1277472"/>
            <a:ext cx="10898784" cy="2168314"/>
          </a:xfrm>
        </p:spPr>
        <p:txBody>
          <a:bodyPr>
            <a:noAutofit/>
          </a:bodyPr>
          <a:lstStyle/>
          <a:p>
            <a:pPr marL="457200" indent="-457200" algn="just">
              <a:lnSpc>
                <a:spcPct val="114000"/>
              </a:lnSpc>
              <a:buSzPct val="110000"/>
              <a:buFont typeface="+mj-lt"/>
              <a:buAutoNum type="arabicPeriod" startAt="2"/>
            </a:pPr>
            <a:r>
              <a:rPr lang="es-CL" b="1" dirty="0"/>
              <a:t>I Corintios 10: 31-33:</a:t>
            </a:r>
          </a:p>
          <a:p>
            <a:pPr marL="300038" lvl="1" indent="0" algn="just">
              <a:lnSpc>
                <a:spcPct val="114000"/>
              </a:lnSpc>
              <a:buNone/>
            </a:pPr>
            <a:r>
              <a:rPr lang="es-CL" sz="2000" b="1" baseline="30000" dirty="0">
                <a:solidFill>
                  <a:schemeClr val="accent3"/>
                </a:solidFill>
              </a:rPr>
              <a:t>31</a:t>
            </a:r>
            <a:r>
              <a:rPr lang="es-CL" sz="2000" dirty="0"/>
              <a:t>Si, pues, coméis o bebéis, o hacéis otra cosa, hacedlo todo para la gloria de Dios. </a:t>
            </a:r>
            <a:r>
              <a:rPr lang="es-CL" sz="2000" b="1" baseline="30000" dirty="0">
                <a:solidFill>
                  <a:schemeClr val="accent3"/>
                </a:solidFill>
              </a:rPr>
              <a:t>32</a:t>
            </a:r>
            <a:r>
              <a:rPr lang="es-CL" sz="2000" dirty="0"/>
              <a:t>No seáis tropiezo ni a judíos, ni a gentiles, ni a la iglesia de Dios; </a:t>
            </a:r>
            <a:r>
              <a:rPr lang="es-CL" sz="2000" b="1" baseline="30000" dirty="0">
                <a:solidFill>
                  <a:schemeClr val="accent3"/>
                </a:solidFill>
              </a:rPr>
              <a:t>33</a:t>
            </a:r>
            <a:r>
              <a:rPr lang="es-CL" sz="2000" dirty="0"/>
              <a:t>como también yo en todas las cosas agrado a todos, no procurando mi propio beneficio, sino el de muchos, para que sean salvos.</a:t>
            </a:r>
          </a:p>
        </p:txBody>
      </p:sp>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10</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84140" y="97020"/>
            <a:ext cx="2893219" cy="735694"/>
          </a:xfrm>
          <a:prstGeom prst="rect">
            <a:avLst/>
          </a:prstGeom>
        </p:spPr>
      </p:pic>
      <p:sp>
        <p:nvSpPr>
          <p:cNvPr id="4" name="CuadroTexto 3">
            <a:extLst>
              <a:ext uri="{FF2B5EF4-FFF2-40B4-BE49-F238E27FC236}">
                <a16:creationId xmlns:a16="http://schemas.microsoft.com/office/drawing/2014/main" id="{5BB82151-E2C5-D4A1-B7A2-B60C4417EDCC}"/>
              </a:ext>
            </a:extLst>
          </p:cNvPr>
          <p:cNvSpPr txBox="1"/>
          <p:nvPr/>
        </p:nvSpPr>
        <p:spPr>
          <a:xfrm>
            <a:off x="55564" y="4833197"/>
            <a:ext cx="12052295" cy="1938992"/>
          </a:xfrm>
          <a:prstGeom prst="rect">
            <a:avLst/>
          </a:prstGeom>
          <a:noFill/>
          <a:ln>
            <a:solidFill>
              <a:schemeClr val="tx1"/>
            </a:solidFill>
          </a:ln>
        </p:spPr>
        <p:txBody>
          <a:bodyPr wrap="square" rtlCol="0">
            <a:spAutoFit/>
          </a:bodyPr>
          <a:lstStyle/>
          <a:p>
            <a:r>
              <a:rPr lang="es-CL" sz="2400" dirty="0">
                <a:solidFill>
                  <a:srgbClr val="00B0F0"/>
                </a:solidFill>
                <a:latin typeface="ADLaM Display" panose="02010000000000000000" pitchFamily="2" charset="77"/>
                <a:ea typeface="ADLaM Display" panose="02010000000000000000" pitchFamily="2" charset="77"/>
                <a:cs typeface="ADLaM Display" panose="02010000000000000000" pitchFamily="2" charset="77"/>
              </a:rPr>
              <a:t>Finalmente, Pablo concluye diciendo que todo lo que se haga, incluso comer o beber, debe hacerse para la gloria de Dios, evitando de esta manera ser motivo de tropiezo para nadie, ya sean judíos, gentiles o la iglesia de Dios.  Con esta forma de ser-actuar estaremos ayudando a que muchos sean salvos de la muerte eterna.</a:t>
            </a:r>
          </a:p>
        </p:txBody>
      </p:sp>
      <p:sp>
        <p:nvSpPr>
          <p:cNvPr id="5" name="Cerrar corchete 4">
            <a:extLst>
              <a:ext uri="{FF2B5EF4-FFF2-40B4-BE49-F238E27FC236}">
                <a16:creationId xmlns:a16="http://schemas.microsoft.com/office/drawing/2014/main" id="{45A4B97E-A13B-7298-96A7-D5833E8CF087}"/>
              </a:ext>
            </a:extLst>
          </p:cNvPr>
          <p:cNvSpPr/>
          <p:nvPr/>
        </p:nvSpPr>
        <p:spPr>
          <a:xfrm>
            <a:off x="10831356" y="1766045"/>
            <a:ext cx="200898" cy="1377205"/>
          </a:xfrm>
          <a:prstGeom prst="rightBracket">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pic>
        <p:nvPicPr>
          <p:cNvPr id="12" name="Imagen 11">
            <a:extLst>
              <a:ext uri="{FF2B5EF4-FFF2-40B4-BE49-F238E27FC236}">
                <a16:creationId xmlns:a16="http://schemas.microsoft.com/office/drawing/2014/main" id="{0B72DA92-2F76-9E6D-B719-42157E484518}"/>
              </a:ext>
            </a:extLst>
          </p:cNvPr>
          <p:cNvPicPr>
            <a:picLocks noChangeAspect="1"/>
          </p:cNvPicPr>
          <p:nvPr/>
        </p:nvPicPr>
        <p:blipFill rotWithShape="1">
          <a:blip r:embed="rId3"/>
          <a:srcRect l="33333" t="15177" r="31005" b="15999"/>
          <a:stretch/>
        </p:blipFill>
        <p:spPr>
          <a:xfrm>
            <a:off x="8244707" y="3145017"/>
            <a:ext cx="1471612" cy="1491054"/>
          </a:xfrm>
          <a:prstGeom prst="rect">
            <a:avLst/>
          </a:prstGeom>
        </p:spPr>
      </p:pic>
      <p:sp>
        <p:nvSpPr>
          <p:cNvPr id="13" name="Marcador de fecha 3">
            <a:extLst>
              <a:ext uri="{FF2B5EF4-FFF2-40B4-BE49-F238E27FC236}">
                <a16:creationId xmlns:a16="http://schemas.microsoft.com/office/drawing/2014/main" id="{818FFACD-368D-BB80-A337-4C9EDDC89E7C}"/>
              </a:ext>
            </a:extLst>
          </p:cNvPr>
          <p:cNvSpPr>
            <a:spLocks noGrp="1"/>
          </p:cNvSpPr>
          <p:nvPr>
            <p:ph type="dt" sz="half" idx="10"/>
          </p:nvPr>
        </p:nvSpPr>
        <p:spPr>
          <a:xfrm rot="5400000">
            <a:off x="10731954" y="663233"/>
            <a:ext cx="1329649" cy="304799"/>
          </a:xfrm>
        </p:spPr>
        <p:txBody>
          <a:bodyPr vert="horz" lIns="91440" tIns="45720" rIns="91440" bIns="45720" rtlCol="0" anchor="t">
            <a:normAutofit fontScale="70000" lnSpcReduction="20000"/>
          </a:bodyPr>
          <a:lstStyle/>
          <a:p>
            <a:pPr>
              <a:spcAft>
                <a:spcPts val="600"/>
              </a:spcAft>
            </a:pPr>
            <a:r>
              <a:rPr lang="en-US" dirty="0">
                <a:solidFill>
                  <a:srgbClr val="FFFFFF"/>
                </a:solidFill>
              </a:rPr>
              <a:t>08- </a:t>
            </a:r>
            <a:r>
              <a:rPr lang="en-US" dirty="0" err="1">
                <a:solidFill>
                  <a:srgbClr val="FFFFFF"/>
                </a:solidFill>
              </a:rPr>
              <a:t>Septiembre</a:t>
            </a:r>
            <a:r>
              <a:rPr lang="en-US" dirty="0">
                <a:solidFill>
                  <a:srgbClr val="FFFFFF"/>
                </a:solidFill>
              </a:rPr>
              <a:t>  2024</a:t>
            </a:r>
          </a:p>
        </p:txBody>
      </p:sp>
      <p:sp>
        <p:nvSpPr>
          <p:cNvPr id="14" name="Marcador de pie de página 4">
            <a:extLst>
              <a:ext uri="{FF2B5EF4-FFF2-40B4-BE49-F238E27FC236}">
                <a16:creationId xmlns:a16="http://schemas.microsoft.com/office/drawing/2014/main" id="{08D073B1-AA85-BF18-5C98-FE9224F9DCF3}"/>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dirty="0">
                <a:solidFill>
                  <a:srgbClr val="FFFFFF"/>
                </a:solidFill>
                <a:latin typeface="+mn-lt"/>
                <a:ea typeface="+mn-ea"/>
                <a:cs typeface="+mn-cs"/>
              </a:rPr>
              <a:t>Amor  </a:t>
            </a:r>
            <a:r>
              <a:rPr lang="en-US" b="0" i="0" kern="1200" dirty="0" err="1">
                <a:solidFill>
                  <a:srgbClr val="FFFFFF"/>
                </a:solidFill>
                <a:latin typeface="+mn-lt"/>
                <a:ea typeface="+mn-ea"/>
                <a:cs typeface="+mn-cs"/>
              </a:rPr>
              <a:t>por</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sobre</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Conocimiento</a:t>
            </a:r>
            <a:r>
              <a:rPr lang="en-US" b="0" i="0" kern="1200" dirty="0">
                <a:solidFill>
                  <a:srgbClr val="FFFFFF"/>
                </a:solidFill>
                <a:latin typeface="+mn-lt"/>
                <a:ea typeface="+mn-ea"/>
                <a:cs typeface="+mn-cs"/>
              </a:rPr>
              <a:t>. (I </a:t>
            </a:r>
            <a:r>
              <a:rPr lang="en-US" b="0" i="0" kern="1200" dirty="0" err="1">
                <a:solidFill>
                  <a:srgbClr val="FFFFFF"/>
                </a:solidFill>
                <a:latin typeface="+mn-lt"/>
                <a:ea typeface="+mn-ea"/>
                <a:cs typeface="+mn-cs"/>
              </a:rPr>
              <a:t>Corintios</a:t>
            </a:r>
            <a:r>
              <a:rPr lang="en-US" b="0" i="0" kern="1200" dirty="0">
                <a:solidFill>
                  <a:srgbClr val="FFFFFF"/>
                </a:solidFill>
                <a:latin typeface="+mn-lt"/>
                <a:ea typeface="+mn-ea"/>
                <a:cs typeface="+mn-cs"/>
              </a:rPr>
              <a:t> 8 &amp; 10)</a:t>
            </a:r>
          </a:p>
        </p:txBody>
      </p:sp>
      <p:pic>
        <p:nvPicPr>
          <p:cNvPr id="15" name="Imagen 14">
            <a:extLst>
              <a:ext uri="{FF2B5EF4-FFF2-40B4-BE49-F238E27FC236}">
                <a16:creationId xmlns:a16="http://schemas.microsoft.com/office/drawing/2014/main" id="{92DFC23D-7BEE-748E-D769-8613CE2848C0}"/>
              </a:ext>
            </a:extLst>
          </p:cNvPr>
          <p:cNvPicPr>
            <a:picLocks noChangeAspect="1"/>
          </p:cNvPicPr>
          <p:nvPr/>
        </p:nvPicPr>
        <p:blipFill>
          <a:blip r:embed="rId4"/>
          <a:stretch>
            <a:fillRect/>
          </a:stretch>
        </p:blipFill>
        <p:spPr>
          <a:xfrm>
            <a:off x="9454624" y="53651"/>
            <a:ext cx="844276" cy="844276"/>
          </a:xfrm>
          <a:prstGeom prst="rect">
            <a:avLst/>
          </a:prstGeom>
        </p:spPr>
      </p:pic>
    </p:spTree>
    <p:extLst>
      <p:ext uri="{BB962C8B-B14F-4D97-AF65-F5344CB8AC3E}">
        <p14:creationId xmlns:p14="http://schemas.microsoft.com/office/powerpoint/2010/main" val="277408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95AC5A-BF93-6D43-A35C-9CD72D16DD3E}"/>
              </a:ext>
            </a:extLst>
          </p:cNvPr>
          <p:cNvSpPr>
            <a:spLocks noGrp="1"/>
          </p:cNvSpPr>
          <p:nvPr>
            <p:ph idx="1"/>
          </p:nvPr>
        </p:nvSpPr>
        <p:spPr>
          <a:xfrm>
            <a:off x="12700" y="1091727"/>
            <a:ext cx="11231679" cy="5470543"/>
          </a:xfrm>
        </p:spPr>
        <p:txBody>
          <a:bodyPr>
            <a:noAutofit/>
          </a:bodyPr>
          <a:lstStyle/>
          <a:p>
            <a:pPr marL="457200" indent="-457200" algn="just">
              <a:lnSpc>
                <a:spcPct val="114000"/>
              </a:lnSpc>
              <a:buSzPct val="110000"/>
              <a:buFont typeface="+mj-lt"/>
              <a:buAutoNum type="arabicPeriod" startAt="2"/>
            </a:pPr>
            <a:r>
              <a:rPr lang="es-CL" b="1" dirty="0"/>
              <a:t>I Corintios 8: 1-8:</a:t>
            </a:r>
          </a:p>
          <a:p>
            <a:pPr marL="300038" lvl="1" indent="0" algn="just">
              <a:lnSpc>
                <a:spcPct val="120000"/>
              </a:lnSpc>
              <a:buNone/>
            </a:pPr>
            <a:r>
              <a:rPr lang="es-CL" sz="2000" b="1" baseline="30000" dirty="0">
                <a:solidFill>
                  <a:schemeClr val="accent3"/>
                </a:solidFill>
              </a:rPr>
              <a:t>1</a:t>
            </a:r>
            <a:r>
              <a:rPr lang="es-CL" sz="2000" dirty="0"/>
              <a:t>En cuanto, a lo sacrificado a los ídolos, sabemos que todos tenemos conocimiento. El conocimiento envanece, pero el amor edifica. </a:t>
            </a:r>
            <a:r>
              <a:rPr lang="es-CL" sz="2000" b="1" baseline="30000" dirty="0">
                <a:solidFill>
                  <a:schemeClr val="accent3"/>
                </a:solidFill>
              </a:rPr>
              <a:t>2</a:t>
            </a:r>
            <a:r>
              <a:rPr lang="es-CL" sz="2000" dirty="0"/>
              <a:t>Y si alguno se imagina que sabe algo, aún no sabe nada como debe saberlo. </a:t>
            </a:r>
            <a:r>
              <a:rPr lang="es-CL" sz="2000" b="1" baseline="30000" dirty="0">
                <a:solidFill>
                  <a:schemeClr val="accent3"/>
                </a:solidFill>
              </a:rPr>
              <a:t>3</a:t>
            </a:r>
            <a:r>
              <a:rPr lang="es-CL" sz="2000" dirty="0"/>
              <a:t>Pero si alguno ama a Dios, es conocido por él. </a:t>
            </a:r>
            <a:r>
              <a:rPr lang="es-CL" sz="2000" b="1" baseline="30000" dirty="0">
                <a:solidFill>
                  <a:schemeClr val="accent3"/>
                </a:solidFill>
              </a:rPr>
              <a:t>4</a:t>
            </a:r>
            <a:r>
              <a:rPr lang="es-CL" sz="2000" dirty="0"/>
              <a:t>Acerca, pues, de las viandas que se sacrifican a los ídolos, sabemos que un ídolo nada es en el mundo, y que no hay más que un Dios. </a:t>
            </a:r>
            <a:r>
              <a:rPr lang="es-CL" sz="2000" b="1" baseline="30000" dirty="0">
                <a:solidFill>
                  <a:schemeClr val="accent3"/>
                </a:solidFill>
              </a:rPr>
              <a:t>5</a:t>
            </a:r>
            <a:r>
              <a:rPr lang="es-CL" sz="2000" dirty="0"/>
              <a:t>Pues, aunque haya algunos que se llamen dioses, sea en el cielo, o en la tierra (como hay muchos dioses y muchos señores), </a:t>
            </a:r>
            <a:r>
              <a:rPr lang="es-CL" sz="2000" b="1" baseline="30000" dirty="0">
                <a:solidFill>
                  <a:schemeClr val="accent3"/>
                </a:solidFill>
              </a:rPr>
              <a:t>6</a:t>
            </a:r>
            <a:r>
              <a:rPr lang="es-CL" sz="2000" dirty="0"/>
              <a:t>para nosotros, sin embargo, solo hay un Dios, el Padre, del cual proceden todas las cosas, y nosotros somos para él; y un Señor, Jesucristo, por medio del cual son todas las cosas, y nosotros por medio de él. </a:t>
            </a:r>
            <a:r>
              <a:rPr lang="es-CL" sz="2000" b="1" baseline="30000" dirty="0">
                <a:solidFill>
                  <a:schemeClr val="accent3"/>
                </a:solidFill>
              </a:rPr>
              <a:t>7</a:t>
            </a:r>
            <a:r>
              <a:rPr lang="es-CL" sz="2000" dirty="0"/>
              <a:t>Pero no en todos hay este conocimiento; porque algunos, habituados hasta aquí a los ídolos, comen como sacrificado a ídolos, y su conciencia, siendo débil, se contamina. </a:t>
            </a:r>
            <a:r>
              <a:rPr lang="es-CL" sz="2000" b="1" baseline="30000" dirty="0">
                <a:solidFill>
                  <a:schemeClr val="accent3"/>
                </a:solidFill>
              </a:rPr>
              <a:t>8</a:t>
            </a:r>
            <a:r>
              <a:rPr lang="es-CL" sz="2000" dirty="0"/>
              <a:t>Si bien la vianda no nos hace más aceptos ante Dios; pues ni porque comamos, seremos más, ni porque no comamos, seremos menos. </a:t>
            </a:r>
          </a:p>
        </p:txBody>
      </p:sp>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11</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84140" y="97020"/>
            <a:ext cx="2893219" cy="735694"/>
          </a:xfrm>
          <a:prstGeom prst="rect">
            <a:avLst/>
          </a:prstGeom>
        </p:spPr>
      </p:pic>
      <p:pic>
        <p:nvPicPr>
          <p:cNvPr id="12" name="Imagen 11">
            <a:extLst>
              <a:ext uri="{FF2B5EF4-FFF2-40B4-BE49-F238E27FC236}">
                <a16:creationId xmlns:a16="http://schemas.microsoft.com/office/drawing/2014/main" id="{0B72DA92-2F76-9E6D-B719-42157E484518}"/>
              </a:ext>
            </a:extLst>
          </p:cNvPr>
          <p:cNvPicPr>
            <a:picLocks noChangeAspect="1"/>
          </p:cNvPicPr>
          <p:nvPr/>
        </p:nvPicPr>
        <p:blipFill rotWithShape="1">
          <a:blip r:embed="rId3"/>
          <a:srcRect l="33333" t="15177" r="31005" b="15999"/>
          <a:stretch/>
        </p:blipFill>
        <p:spPr>
          <a:xfrm>
            <a:off x="11319556" y="5943600"/>
            <a:ext cx="859744" cy="871102"/>
          </a:xfrm>
          <a:prstGeom prst="rect">
            <a:avLst/>
          </a:prstGeom>
        </p:spPr>
      </p:pic>
      <p:sp>
        <p:nvSpPr>
          <p:cNvPr id="21" name="Marcador de fecha 3">
            <a:extLst>
              <a:ext uri="{FF2B5EF4-FFF2-40B4-BE49-F238E27FC236}">
                <a16:creationId xmlns:a16="http://schemas.microsoft.com/office/drawing/2014/main" id="{DC99C776-BEE1-0A47-07F1-1B723139DBAC}"/>
              </a:ext>
            </a:extLst>
          </p:cNvPr>
          <p:cNvSpPr>
            <a:spLocks noGrp="1"/>
          </p:cNvSpPr>
          <p:nvPr>
            <p:ph type="dt" sz="half" idx="10"/>
          </p:nvPr>
        </p:nvSpPr>
        <p:spPr>
          <a:xfrm rot="5400000">
            <a:off x="10731954" y="663233"/>
            <a:ext cx="1329649" cy="304799"/>
          </a:xfrm>
        </p:spPr>
        <p:txBody>
          <a:bodyPr vert="horz" lIns="91440" tIns="45720" rIns="91440" bIns="45720" rtlCol="0" anchor="t">
            <a:normAutofit fontScale="70000" lnSpcReduction="20000"/>
          </a:bodyPr>
          <a:lstStyle/>
          <a:p>
            <a:pPr>
              <a:spcAft>
                <a:spcPts val="600"/>
              </a:spcAft>
            </a:pPr>
            <a:r>
              <a:rPr lang="en-US" dirty="0">
                <a:solidFill>
                  <a:srgbClr val="FFFFFF"/>
                </a:solidFill>
              </a:rPr>
              <a:t>08- </a:t>
            </a:r>
            <a:r>
              <a:rPr lang="en-US" dirty="0" err="1">
                <a:solidFill>
                  <a:srgbClr val="FFFFFF"/>
                </a:solidFill>
              </a:rPr>
              <a:t>Septiembre</a:t>
            </a:r>
            <a:r>
              <a:rPr lang="en-US" dirty="0">
                <a:solidFill>
                  <a:srgbClr val="FFFFFF"/>
                </a:solidFill>
              </a:rPr>
              <a:t>  2024</a:t>
            </a:r>
          </a:p>
        </p:txBody>
      </p:sp>
      <p:sp>
        <p:nvSpPr>
          <p:cNvPr id="22" name="Marcador de pie de página 4">
            <a:extLst>
              <a:ext uri="{FF2B5EF4-FFF2-40B4-BE49-F238E27FC236}">
                <a16:creationId xmlns:a16="http://schemas.microsoft.com/office/drawing/2014/main" id="{64A7A050-5382-4C64-D41B-B8FA679BD480}"/>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dirty="0">
                <a:solidFill>
                  <a:srgbClr val="FFFFFF"/>
                </a:solidFill>
                <a:latin typeface="+mn-lt"/>
                <a:ea typeface="+mn-ea"/>
                <a:cs typeface="+mn-cs"/>
              </a:rPr>
              <a:t>Amor  </a:t>
            </a:r>
            <a:r>
              <a:rPr lang="en-US" b="0" i="0" kern="1200" dirty="0" err="1">
                <a:solidFill>
                  <a:srgbClr val="FFFFFF"/>
                </a:solidFill>
                <a:latin typeface="+mn-lt"/>
                <a:ea typeface="+mn-ea"/>
                <a:cs typeface="+mn-cs"/>
              </a:rPr>
              <a:t>por</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sobre</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Conocimiento</a:t>
            </a:r>
            <a:r>
              <a:rPr lang="en-US" b="0" i="0" kern="1200" dirty="0">
                <a:solidFill>
                  <a:srgbClr val="FFFFFF"/>
                </a:solidFill>
                <a:latin typeface="+mn-lt"/>
                <a:ea typeface="+mn-ea"/>
                <a:cs typeface="+mn-cs"/>
              </a:rPr>
              <a:t>. (I </a:t>
            </a:r>
            <a:r>
              <a:rPr lang="en-US" b="0" i="0" kern="1200" dirty="0" err="1">
                <a:solidFill>
                  <a:srgbClr val="FFFFFF"/>
                </a:solidFill>
                <a:latin typeface="+mn-lt"/>
                <a:ea typeface="+mn-ea"/>
                <a:cs typeface="+mn-cs"/>
              </a:rPr>
              <a:t>Corintios</a:t>
            </a:r>
            <a:r>
              <a:rPr lang="en-US" b="0" i="0" kern="1200" dirty="0">
                <a:solidFill>
                  <a:srgbClr val="FFFFFF"/>
                </a:solidFill>
                <a:latin typeface="+mn-lt"/>
                <a:ea typeface="+mn-ea"/>
                <a:cs typeface="+mn-cs"/>
              </a:rPr>
              <a:t> 8 &amp; 10)</a:t>
            </a:r>
          </a:p>
        </p:txBody>
      </p:sp>
      <p:pic>
        <p:nvPicPr>
          <p:cNvPr id="23" name="Imagen 22">
            <a:extLst>
              <a:ext uri="{FF2B5EF4-FFF2-40B4-BE49-F238E27FC236}">
                <a16:creationId xmlns:a16="http://schemas.microsoft.com/office/drawing/2014/main" id="{59E26A4E-0017-2019-064C-404B81051846}"/>
              </a:ext>
            </a:extLst>
          </p:cNvPr>
          <p:cNvPicPr>
            <a:picLocks noChangeAspect="1"/>
          </p:cNvPicPr>
          <p:nvPr/>
        </p:nvPicPr>
        <p:blipFill>
          <a:blip r:embed="rId4"/>
          <a:stretch>
            <a:fillRect/>
          </a:stretch>
        </p:blipFill>
        <p:spPr>
          <a:xfrm>
            <a:off x="9454624" y="53651"/>
            <a:ext cx="844276" cy="844276"/>
          </a:xfrm>
          <a:prstGeom prst="rect">
            <a:avLst/>
          </a:prstGeom>
        </p:spPr>
      </p:pic>
    </p:spTree>
    <p:extLst>
      <p:ext uri="{BB962C8B-B14F-4D97-AF65-F5344CB8AC3E}">
        <p14:creationId xmlns:p14="http://schemas.microsoft.com/office/powerpoint/2010/main" val="3528817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95AC5A-BF93-6D43-A35C-9CD72D16DD3E}"/>
              </a:ext>
            </a:extLst>
          </p:cNvPr>
          <p:cNvSpPr>
            <a:spLocks noGrp="1"/>
          </p:cNvSpPr>
          <p:nvPr>
            <p:ph idx="1"/>
          </p:nvPr>
        </p:nvSpPr>
        <p:spPr>
          <a:xfrm>
            <a:off x="12700" y="1091728"/>
            <a:ext cx="11231679" cy="4851872"/>
          </a:xfrm>
        </p:spPr>
        <p:txBody>
          <a:bodyPr>
            <a:noAutofit/>
          </a:bodyPr>
          <a:lstStyle/>
          <a:p>
            <a:pPr marL="457200" indent="-457200" algn="just">
              <a:lnSpc>
                <a:spcPct val="114000"/>
              </a:lnSpc>
              <a:buSzPct val="110000"/>
              <a:buFont typeface="+mj-lt"/>
              <a:buAutoNum type="arabicPeriod" startAt="2"/>
            </a:pPr>
            <a:r>
              <a:rPr lang="es-CL" b="1" dirty="0"/>
              <a:t>I Corintios 8: 9-13:</a:t>
            </a:r>
          </a:p>
          <a:p>
            <a:pPr marL="300038" lvl="1" indent="0" algn="just">
              <a:lnSpc>
                <a:spcPct val="120000"/>
              </a:lnSpc>
              <a:buNone/>
            </a:pPr>
            <a:r>
              <a:rPr lang="es-CL" sz="2000" b="1" baseline="30000" dirty="0">
                <a:solidFill>
                  <a:schemeClr val="accent3"/>
                </a:solidFill>
              </a:rPr>
              <a:t>9</a:t>
            </a:r>
            <a:r>
              <a:rPr lang="es-CL" sz="2000" dirty="0"/>
              <a:t>Pero mirad que esta libertad vuestra no venga a ser tropezadero para los débiles. </a:t>
            </a:r>
            <a:r>
              <a:rPr lang="es-CL" sz="2000" b="1" baseline="30000" dirty="0">
                <a:solidFill>
                  <a:schemeClr val="accent3"/>
                </a:solidFill>
              </a:rPr>
              <a:t>10</a:t>
            </a:r>
            <a:r>
              <a:rPr lang="es-CL" sz="2000" dirty="0"/>
              <a:t>Porque si alguno te ve a ti, que tienes conocimiento, sentado a la mesa en un lugar de ídolos, la conciencia de aquel que es débil, ¿no será estimulada a comer de lo sacrificado a los ídolos? </a:t>
            </a:r>
            <a:r>
              <a:rPr lang="es-CL" sz="2000" b="1" baseline="30000" dirty="0">
                <a:solidFill>
                  <a:schemeClr val="accent3"/>
                </a:solidFill>
              </a:rPr>
              <a:t>11</a:t>
            </a:r>
            <a:r>
              <a:rPr lang="es-CL" sz="2000" dirty="0"/>
              <a:t>Y por el conocimiento tuyo, se perderá el hermano débil por quien Cristo murió. </a:t>
            </a:r>
            <a:r>
              <a:rPr lang="es-CL" sz="2000" b="1" baseline="30000" dirty="0">
                <a:solidFill>
                  <a:schemeClr val="accent3"/>
                </a:solidFill>
              </a:rPr>
              <a:t>12</a:t>
            </a:r>
            <a:r>
              <a:rPr lang="es-CL" sz="2000" dirty="0"/>
              <a:t>De esta manera, pues, pecando contra los hermanos e hiriendo su débil conciencia, contra Cristo pecáis. </a:t>
            </a:r>
            <a:r>
              <a:rPr lang="es-CL" sz="2000" b="1" baseline="30000" dirty="0">
                <a:solidFill>
                  <a:schemeClr val="accent3"/>
                </a:solidFill>
              </a:rPr>
              <a:t>13</a:t>
            </a:r>
            <a:r>
              <a:rPr lang="es-CL" sz="2000" dirty="0"/>
              <a:t>Por lo cual, si la comida le es a mi hermano ocasión de caer, no comeré carne jamás, para no poner tropiezo a mi hermano.</a:t>
            </a:r>
          </a:p>
        </p:txBody>
      </p:sp>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12</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84140" y="97020"/>
            <a:ext cx="2893219" cy="735694"/>
          </a:xfrm>
          <a:prstGeom prst="rect">
            <a:avLst/>
          </a:prstGeom>
        </p:spPr>
      </p:pic>
      <p:pic>
        <p:nvPicPr>
          <p:cNvPr id="12" name="Imagen 11">
            <a:extLst>
              <a:ext uri="{FF2B5EF4-FFF2-40B4-BE49-F238E27FC236}">
                <a16:creationId xmlns:a16="http://schemas.microsoft.com/office/drawing/2014/main" id="{0B72DA92-2F76-9E6D-B719-42157E484518}"/>
              </a:ext>
            </a:extLst>
          </p:cNvPr>
          <p:cNvPicPr>
            <a:picLocks noChangeAspect="1"/>
          </p:cNvPicPr>
          <p:nvPr/>
        </p:nvPicPr>
        <p:blipFill rotWithShape="1">
          <a:blip r:embed="rId3"/>
          <a:srcRect l="33333" t="15177" r="31005" b="15999"/>
          <a:stretch/>
        </p:blipFill>
        <p:spPr>
          <a:xfrm>
            <a:off x="10660973" y="5272994"/>
            <a:ext cx="1471612" cy="1491054"/>
          </a:xfrm>
          <a:prstGeom prst="rect">
            <a:avLst/>
          </a:prstGeom>
        </p:spPr>
      </p:pic>
      <p:sp>
        <p:nvSpPr>
          <p:cNvPr id="4" name="Marcador de fecha 3">
            <a:extLst>
              <a:ext uri="{FF2B5EF4-FFF2-40B4-BE49-F238E27FC236}">
                <a16:creationId xmlns:a16="http://schemas.microsoft.com/office/drawing/2014/main" id="{CDC78D54-0ED7-8C96-5C65-57F3E79D26B1}"/>
              </a:ext>
            </a:extLst>
          </p:cNvPr>
          <p:cNvSpPr>
            <a:spLocks noGrp="1"/>
          </p:cNvSpPr>
          <p:nvPr>
            <p:ph type="dt" sz="half" idx="10"/>
          </p:nvPr>
        </p:nvSpPr>
        <p:spPr>
          <a:xfrm rot="5400000">
            <a:off x="10731954" y="663233"/>
            <a:ext cx="1329649" cy="304799"/>
          </a:xfrm>
        </p:spPr>
        <p:txBody>
          <a:bodyPr vert="horz" lIns="91440" tIns="45720" rIns="91440" bIns="45720" rtlCol="0" anchor="t">
            <a:normAutofit fontScale="70000" lnSpcReduction="20000"/>
          </a:bodyPr>
          <a:lstStyle/>
          <a:p>
            <a:pPr>
              <a:spcAft>
                <a:spcPts val="600"/>
              </a:spcAft>
            </a:pPr>
            <a:r>
              <a:rPr lang="en-US" dirty="0">
                <a:solidFill>
                  <a:srgbClr val="FFFFFF"/>
                </a:solidFill>
              </a:rPr>
              <a:t>08- </a:t>
            </a:r>
            <a:r>
              <a:rPr lang="en-US" dirty="0" err="1">
                <a:solidFill>
                  <a:srgbClr val="FFFFFF"/>
                </a:solidFill>
              </a:rPr>
              <a:t>Septiembre</a:t>
            </a:r>
            <a:r>
              <a:rPr lang="en-US" dirty="0">
                <a:solidFill>
                  <a:srgbClr val="FFFFFF"/>
                </a:solidFill>
              </a:rPr>
              <a:t>  2024</a:t>
            </a:r>
          </a:p>
        </p:txBody>
      </p:sp>
      <p:sp>
        <p:nvSpPr>
          <p:cNvPr id="5" name="Marcador de pie de página 4">
            <a:extLst>
              <a:ext uri="{FF2B5EF4-FFF2-40B4-BE49-F238E27FC236}">
                <a16:creationId xmlns:a16="http://schemas.microsoft.com/office/drawing/2014/main" id="{0046CCF8-FFFA-FE12-3B43-4786D2E0E252}"/>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dirty="0">
                <a:solidFill>
                  <a:srgbClr val="FFFFFF"/>
                </a:solidFill>
                <a:latin typeface="+mn-lt"/>
                <a:ea typeface="+mn-ea"/>
                <a:cs typeface="+mn-cs"/>
              </a:rPr>
              <a:t>Amor  </a:t>
            </a:r>
            <a:r>
              <a:rPr lang="en-US" b="0" i="0" kern="1200" dirty="0" err="1">
                <a:solidFill>
                  <a:srgbClr val="FFFFFF"/>
                </a:solidFill>
                <a:latin typeface="+mn-lt"/>
                <a:ea typeface="+mn-ea"/>
                <a:cs typeface="+mn-cs"/>
              </a:rPr>
              <a:t>por</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sobre</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Conocimiento</a:t>
            </a:r>
            <a:r>
              <a:rPr lang="en-US" b="0" i="0" kern="1200" dirty="0">
                <a:solidFill>
                  <a:srgbClr val="FFFFFF"/>
                </a:solidFill>
                <a:latin typeface="+mn-lt"/>
                <a:ea typeface="+mn-ea"/>
                <a:cs typeface="+mn-cs"/>
              </a:rPr>
              <a:t>. (I </a:t>
            </a:r>
            <a:r>
              <a:rPr lang="en-US" b="0" i="0" kern="1200" dirty="0" err="1">
                <a:solidFill>
                  <a:srgbClr val="FFFFFF"/>
                </a:solidFill>
                <a:latin typeface="+mn-lt"/>
                <a:ea typeface="+mn-ea"/>
                <a:cs typeface="+mn-cs"/>
              </a:rPr>
              <a:t>Corintios</a:t>
            </a:r>
            <a:r>
              <a:rPr lang="en-US" b="0" i="0" kern="1200" dirty="0">
                <a:solidFill>
                  <a:srgbClr val="FFFFFF"/>
                </a:solidFill>
                <a:latin typeface="+mn-lt"/>
                <a:ea typeface="+mn-ea"/>
                <a:cs typeface="+mn-cs"/>
              </a:rPr>
              <a:t> 8 &amp; 10)</a:t>
            </a:r>
          </a:p>
        </p:txBody>
      </p:sp>
      <p:pic>
        <p:nvPicPr>
          <p:cNvPr id="10" name="Imagen 9">
            <a:extLst>
              <a:ext uri="{FF2B5EF4-FFF2-40B4-BE49-F238E27FC236}">
                <a16:creationId xmlns:a16="http://schemas.microsoft.com/office/drawing/2014/main" id="{5EF5F03F-6DF0-D2BE-06AD-6D8A91EC91BD}"/>
              </a:ext>
            </a:extLst>
          </p:cNvPr>
          <p:cNvPicPr>
            <a:picLocks noChangeAspect="1"/>
          </p:cNvPicPr>
          <p:nvPr/>
        </p:nvPicPr>
        <p:blipFill>
          <a:blip r:embed="rId4"/>
          <a:stretch>
            <a:fillRect/>
          </a:stretch>
        </p:blipFill>
        <p:spPr>
          <a:xfrm>
            <a:off x="9454624" y="53651"/>
            <a:ext cx="844276" cy="844276"/>
          </a:xfrm>
          <a:prstGeom prst="rect">
            <a:avLst/>
          </a:prstGeom>
        </p:spPr>
      </p:pic>
    </p:spTree>
    <p:extLst>
      <p:ext uri="{BB962C8B-B14F-4D97-AF65-F5344CB8AC3E}">
        <p14:creationId xmlns:p14="http://schemas.microsoft.com/office/powerpoint/2010/main" val="3141948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95AC5A-BF93-6D43-A35C-9CD72D16DD3E}"/>
              </a:ext>
            </a:extLst>
          </p:cNvPr>
          <p:cNvSpPr>
            <a:spLocks noGrp="1"/>
          </p:cNvSpPr>
          <p:nvPr>
            <p:ph idx="1"/>
          </p:nvPr>
        </p:nvSpPr>
        <p:spPr>
          <a:xfrm>
            <a:off x="12700" y="1091728"/>
            <a:ext cx="11231679" cy="5334344"/>
          </a:xfrm>
        </p:spPr>
        <p:txBody>
          <a:bodyPr>
            <a:noAutofit/>
          </a:bodyPr>
          <a:lstStyle/>
          <a:p>
            <a:pPr marL="457200" indent="-457200" algn="just">
              <a:lnSpc>
                <a:spcPct val="114000"/>
              </a:lnSpc>
              <a:buSzPct val="110000"/>
              <a:buFont typeface="+mj-lt"/>
              <a:buAutoNum type="arabicPeriod" startAt="2"/>
            </a:pPr>
            <a:r>
              <a:rPr lang="es-CL" b="1" dirty="0"/>
              <a:t>I Corintios 8: 1-3:</a:t>
            </a:r>
          </a:p>
          <a:p>
            <a:pPr marL="300038" lvl="1" indent="0" algn="just">
              <a:lnSpc>
                <a:spcPct val="120000"/>
              </a:lnSpc>
              <a:buNone/>
            </a:pPr>
            <a:r>
              <a:rPr lang="es-CL" sz="2000" b="1" baseline="30000" dirty="0">
                <a:solidFill>
                  <a:schemeClr val="accent3"/>
                </a:solidFill>
              </a:rPr>
              <a:t>1</a:t>
            </a:r>
            <a:r>
              <a:rPr lang="es-CL" sz="2000" dirty="0"/>
              <a:t>En cuanto, a lo sacrificado a los ídolos, sabemos que todos tenemos conocimiento. El conocimiento envanece, pero el amor edifica. </a:t>
            </a:r>
            <a:r>
              <a:rPr lang="es-CL" sz="2000" b="1" baseline="30000" dirty="0">
                <a:solidFill>
                  <a:schemeClr val="accent3"/>
                </a:solidFill>
              </a:rPr>
              <a:t>2</a:t>
            </a:r>
            <a:r>
              <a:rPr lang="es-CL" sz="2000" dirty="0"/>
              <a:t>Y si alguno se imagina que sabe algo, aún no sabe nada como debe saberlo. </a:t>
            </a:r>
            <a:r>
              <a:rPr lang="es-CL" sz="2000" b="1" baseline="30000" dirty="0">
                <a:solidFill>
                  <a:schemeClr val="accent3"/>
                </a:solidFill>
              </a:rPr>
              <a:t>3</a:t>
            </a:r>
            <a:r>
              <a:rPr lang="es-CL" sz="2000" dirty="0"/>
              <a:t>Pero si alguno ama a Dios, es conocido por él. </a:t>
            </a:r>
            <a:r>
              <a:rPr lang="es-CL" sz="2000" b="1" baseline="30000" dirty="0">
                <a:solidFill>
                  <a:schemeClr val="bg1">
                    <a:lumMod val="65000"/>
                    <a:lumOff val="35000"/>
                  </a:schemeClr>
                </a:solidFill>
              </a:rPr>
              <a:t>4</a:t>
            </a:r>
            <a:r>
              <a:rPr lang="es-CL" sz="2000" dirty="0">
                <a:solidFill>
                  <a:schemeClr val="bg1">
                    <a:lumMod val="65000"/>
                    <a:lumOff val="35000"/>
                  </a:schemeClr>
                </a:solidFill>
              </a:rPr>
              <a:t>Acerca, pues, de las viandas que se sacrifican a los ídolos, sabemos que un ídolo nada es en el mundo, y que no hay más que un Dios. </a:t>
            </a:r>
            <a:r>
              <a:rPr lang="es-CL" sz="2000" b="1" baseline="30000" dirty="0">
                <a:solidFill>
                  <a:schemeClr val="bg1">
                    <a:lumMod val="65000"/>
                    <a:lumOff val="35000"/>
                  </a:schemeClr>
                </a:solidFill>
              </a:rPr>
              <a:t>5</a:t>
            </a:r>
            <a:r>
              <a:rPr lang="es-CL" sz="2000" dirty="0">
                <a:solidFill>
                  <a:schemeClr val="bg1">
                    <a:lumMod val="65000"/>
                    <a:lumOff val="35000"/>
                  </a:schemeClr>
                </a:solidFill>
              </a:rPr>
              <a:t>Pues aunque haya algunos que se llamen dioses, sea en el cielo, o en la tierra (como hay muchos dioses y muchos señores), </a:t>
            </a:r>
            <a:r>
              <a:rPr lang="es-CL" sz="2000" b="1" baseline="30000" dirty="0">
                <a:solidFill>
                  <a:schemeClr val="bg1">
                    <a:lumMod val="65000"/>
                    <a:lumOff val="35000"/>
                  </a:schemeClr>
                </a:solidFill>
              </a:rPr>
              <a:t>6</a:t>
            </a:r>
            <a:r>
              <a:rPr lang="es-CL" sz="2000" dirty="0">
                <a:solidFill>
                  <a:schemeClr val="bg1">
                    <a:lumMod val="65000"/>
                    <a:lumOff val="35000"/>
                  </a:schemeClr>
                </a:solidFill>
              </a:rPr>
              <a:t>para nosotros, sin embargo, solo hay un Dios, el Padre, del cual proceden todas las cosas, y nosotros somos para él; y un Señor, Jesucristo, por medio del cual son todas las cosas, y nosotros por medio de él. </a:t>
            </a:r>
            <a:r>
              <a:rPr lang="es-CL" sz="2000" b="1" baseline="30000" dirty="0">
                <a:solidFill>
                  <a:schemeClr val="bg1">
                    <a:lumMod val="65000"/>
                    <a:lumOff val="35000"/>
                  </a:schemeClr>
                </a:solidFill>
              </a:rPr>
              <a:t>7</a:t>
            </a:r>
            <a:r>
              <a:rPr lang="es-CL" sz="2000" dirty="0">
                <a:solidFill>
                  <a:schemeClr val="bg1">
                    <a:lumMod val="65000"/>
                    <a:lumOff val="35000"/>
                  </a:schemeClr>
                </a:solidFill>
              </a:rPr>
              <a:t>Pero no en todos hay este conocimiento; porque algunos, habituados hasta aquí a los ídolos, comen como sacrificado a ídolos, y su conciencia, siendo débil, se contamina. </a:t>
            </a:r>
            <a:r>
              <a:rPr lang="es-CL" sz="2000" b="1" baseline="30000" dirty="0">
                <a:solidFill>
                  <a:schemeClr val="bg1">
                    <a:lumMod val="65000"/>
                    <a:lumOff val="35000"/>
                  </a:schemeClr>
                </a:solidFill>
              </a:rPr>
              <a:t>8</a:t>
            </a:r>
            <a:r>
              <a:rPr lang="es-CL" sz="2000" dirty="0">
                <a:solidFill>
                  <a:schemeClr val="bg1">
                    <a:lumMod val="65000"/>
                    <a:lumOff val="35000"/>
                  </a:schemeClr>
                </a:solidFill>
              </a:rPr>
              <a:t>Si bien la vianda no nos hace más aceptos ante Dios; pues ni porque comamos, seremos más, ni porque no comamos, seremos menos. </a:t>
            </a:r>
          </a:p>
        </p:txBody>
      </p:sp>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13</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84140" y="97020"/>
            <a:ext cx="2893219" cy="735694"/>
          </a:xfrm>
          <a:prstGeom prst="rect">
            <a:avLst/>
          </a:prstGeom>
        </p:spPr>
      </p:pic>
      <p:sp>
        <p:nvSpPr>
          <p:cNvPr id="11" name="Abrir corchete 10">
            <a:extLst>
              <a:ext uri="{FF2B5EF4-FFF2-40B4-BE49-F238E27FC236}">
                <a16:creationId xmlns:a16="http://schemas.microsoft.com/office/drawing/2014/main" id="{28A8828F-8C79-7063-B6C0-414740815A5A}"/>
              </a:ext>
            </a:extLst>
          </p:cNvPr>
          <p:cNvSpPr/>
          <p:nvPr/>
        </p:nvSpPr>
        <p:spPr>
          <a:xfrm>
            <a:off x="112717" y="1614490"/>
            <a:ext cx="104534" cy="1400173"/>
          </a:xfrm>
          <a:prstGeom prst="leftBracket">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cxnSp>
        <p:nvCxnSpPr>
          <p:cNvPr id="13" name="Conector recto 12">
            <a:extLst>
              <a:ext uri="{FF2B5EF4-FFF2-40B4-BE49-F238E27FC236}">
                <a16:creationId xmlns:a16="http://schemas.microsoft.com/office/drawing/2014/main" id="{D1C4CA87-DF65-297B-B697-DDAA9D5ED929}"/>
              </a:ext>
            </a:extLst>
          </p:cNvPr>
          <p:cNvCxnSpPr>
            <a:cxnSpLocks/>
          </p:cNvCxnSpPr>
          <p:nvPr/>
        </p:nvCxnSpPr>
        <p:spPr>
          <a:xfrm>
            <a:off x="3667046" y="2324135"/>
            <a:ext cx="2605167"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52E10D8F-4226-4A8E-ABBB-8088B9D23B89}"/>
              </a:ext>
            </a:extLst>
          </p:cNvPr>
          <p:cNvCxnSpPr>
            <a:cxnSpLocks/>
          </p:cNvCxnSpPr>
          <p:nvPr/>
        </p:nvCxnSpPr>
        <p:spPr>
          <a:xfrm>
            <a:off x="5662533" y="2705135"/>
            <a:ext cx="558184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400645AB-89E6-E810-FC27-0A01B796FE37}"/>
              </a:ext>
            </a:extLst>
          </p:cNvPr>
          <p:cNvCxnSpPr>
            <a:cxnSpLocks/>
          </p:cNvCxnSpPr>
          <p:nvPr/>
        </p:nvCxnSpPr>
        <p:spPr>
          <a:xfrm>
            <a:off x="419019" y="3048031"/>
            <a:ext cx="30964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76E64003-8A3B-8642-5D9D-E8B576997352}"/>
              </a:ext>
            </a:extLst>
          </p:cNvPr>
          <p:cNvSpPr txBox="1"/>
          <p:nvPr/>
        </p:nvSpPr>
        <p:spPr>
          <a:xfrm>
            <a:off x="4650408" y="431928"/>
            <a:ext cx="4029083" cy="707886"/>
          </a:xfrm>
          <a:prstGeom prst="rect">
            <a:avLst/>
          </a:prstGeom>
          <a:noFill/>
          <a:ln>
            <a:solidFill>
              <a:schemeClr val="tx1"/>
            </a:solidFill>
          </a:ln>
        </p:spPr>
        <p:txBody>
          <a:bodyPr wrap="square" rtlCol="0">
            <a:spAutoFit/>
          </a:bodyPr>
          <a:lstStyle/>
          <a:p>
            <a:r>
              <a:rPr lang="es-CL" sz="2000" dirty="0">
                <a:solidFill>
                  <a:srgbClr val="00B0F0"/>
                </a:solidFill>
                <a:latin typeface="ADLaM Display" panose="02010000000000000000" pitchFamily="2" charset="77"/>
                <a:ea typeface="ADLaM Display" panose="02010000000000000000" pitchFamily="2" charset="77"/>
                <a:cs typeface="ADLaM Display" panose="02010000000000000000" pitchFamily="2" charset="77"/>
              </a:rPr>
              <a:t>El Amor es MAS RELEVANTE que el conocimiento.</a:t>
            </a:r>
          </a:p>
        </p:txBody>
      </p:sp>
      <p:sp>
        <p:nvSpPr>
          <p:cNvPr id="4" name="Marcador de fecha 3">
            <a:extLst>
              <a:ext uri="{FF2B5EF4-FFF2-40B4-BE49-F238E27FC236}">
                <a16:creationId xmlns:a16="http://schemas.microsoft.com/office/drawing/2014/main" id="{12BF1DDD-0F58-F584-2418-7F7606CC6917}"/>
              </a:ext>
            </a:extLst>
          </p:cNvPr>
          <p:cNvSpPr>
            <a:spLocks noGrp="1"/>
          </p:cNvSpPr>
          <p:nvPr>
            <p:ph type="dt" sz="half" idx="10"/>
          </p:nvPr>
        </p:nvSpPr>
        <p:spPr>
          <a:xfrm rot="5400000">
            <a:off x="10731954" y="663233"/>
            <a:ext cx="1329649" cy="304799"/>
          </a:xfrm>
        </p:spPr>
        <p:txBody>
          <a:bodyPr vert="horz" lIns="91440" tIns="45720" rIns="91440" bIns="45720" rtlCol="0" anchor="t">
            <a:normAutofit fontScale="70000" lnSpcReduction="20000"/>
          </a:bodyPr>
          <a:lstStyle/>
          <a:p>
            <a:pPr>
              <a:spcAft>
                <a:spcPts val="600"/>
              </a:spcAft>
            </a:pPr>
            <a:r>
              <a:rPr lang="en-US" dirty="0">
                <a:solidFill>
                  <a:srgbClr val="FFFFFF"/>
                </a:solidFill>
              </a:rPr>
              <a:t>08- </a:t>
            </a:r>
            <a:r>
              <a:rPr lang="en-US" dirty="0" err="1">
                <a:solidFill>
                  <a:srgbClr val="FFFFFF"/>
                </a:solidFill>
              </a:rPr>
              <a:t>Septiembre</a:t>
            </a:r>
            <a:r>
              <a:rPr lang="en-US" dirty="0">
                <a:solidFill>
                  <a:srgbClr val="FFFFFF"/>
                </a:solidFill>
              </a:rPr>
              <a:t>  2024</a:t>
            </a:r>
          </a:p>
        </p:txBody>
      </p:sp>
      <p:sp>
        <p:nvSpPr>
          <p:cNvPr id="5" name="Marcador de pie de página 4">
            <a:extLst>
              <a:ext uri="{FF2B5EF4-FFF2-40B4-BE49-F238E27FC236}">
                <a16:creationId xmlns:a16="http://schemas.microsoft.com/office/drawing/2014/main" id="{5B555859-B4A4-4AC2-5E32-2294A026E3EE}"/>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dirty="0">
                <a:solidFill>
                  <a:srgbClr val="FFFFFF"/>
                </a:solidFill>
                <a:latin typeface="+mn-lt"/>
                <a:ea typeface="+mn-ea"/>
                <a:cs typeface="+mn-cs"/>
              </a:rPr>
              <a:t>Amor  </a:t>
            </a:r>
            <a:r>
              <a:rPr lang="en-US" b="0" i="0" kern="1200" dirty="0" err="1">
                <a:solidFill>
                  <a:srgbClr val="FFFFFF"/>
                </a:solidFill>
                <a:latin typeface="+mn-lt"/>
                <a:ea typeface="+mn-ea"/>
                <a:cs typeface="+mn-cs"/>
              </a:rPr>
              <a:t>por</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sobre</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Conocimiento</a:t>
            </a:r>
            <a:r>
              <a:rPr lang="en-US" b="0" i="0" kern="1200" dirty="0">
                <a:solidFill>
                  <a:srgbClr val="FFFFFF"/>
                </a:solidFill>
                <a:latin typeface="+mn-lt"/>
                <a:ea typeface="+mn-ea"/>
                <a:cs typeface="+mn-cs"/>
              </a:rPr>
              <a:t>. (I </a:t>
            </a:r>
            <a:r>
              <a:rPr lang="en-US" b="0" i="0" kern="1200" dirty="0" err="1">
                <a:solidFill>
                  <a:srgbClr val="FFFFFF"/>
                </a:solidFill>
                <a:latin typeface="+mn-lt"/>
                <a:ea typeface="+mn-ea"/>
                <a:cs typeface="+mn-cs"/>
              </a:rPr>
              <a:t>Corintios</a:t>
            </a:r>
            <a:r>
              <a:rPr lang="en-US" b="0" i="0" kern="1200" dirty="0">
                <a:solidFill>
                  <a:srgbClr val="FFFFFF"/>
                </a:solidFill>
                <a:latin typeface="+mn-lt"/>
                <a:ea typeface="+mn-ea"/>
                <a:cs typeface="+mn-cs"/>
              </a:rPr>
              <a:t> 8 &amp; 10)</a:t>
            </a:r>
          </a:p>
        </p:txBody>
      </p:sp>
      <p:pic>
        <p:nvPicPr>
          <p:cNvPr id="14" name="Imagen 13">
            <a:extLst>
              <a:ext uri="{FF2B5EF4-FFF2-40B4-BE49-F238E27FC236}">
                <a16:creationId xmlns:a16="http://schemas.microsoft.com/office/drawing/2014/main" id="{B097916D-EF4E-DB1B-7A7B-386025F90ABE}"/>
              </a:ext>
            </a:extLst>
          </p:cNvPr>
          <p:cNvPicPr>
            <a:picLocks noChangeAspect="1"/>
          </p:cNvPicPr>
          <p:nvPr/>
        </p:nvPicPr>
        <p:blipFill>
          <a:blip r:embed="rId3"/>
          <a:stretch>
            <a:fillRect/>
          </a:stretch>
        </p:blipFill>
        <p:spPr>
          <a:xfrm>
            <a:off x="9454624" y="53651"/>
            <a:ext cx="844276" cy="844276"/>
          </a:xfrm>
          <a:prstGeom prst="rect">
            <a:avLst/>
          </a:prstGeom>
        </p:spPr>
      </p:pic>
    </p:spTree>
    <p:extLst>
      <p:ext uri="{BB962C8B-B14F-4D97-AF65-F5344CB8AC3E}">
        <p14:creationId xmlns:p14="http://schemas.microsoft.com/office/powerpoint/2010/main" val="238406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95AC5A-BF93-6D43-A35C-9CD72D16DD3E}"/>
              </a:ext>
            </a:extLst>
          </p:cNvPr>
          <p:cNvSpPr>
            <a:spLocks noGrp="1"/>
          </p:cNvSpPr>
          <p:nvPr>
            <p:ph idx="1"/>
          </p:nvPr>
        </p:nvSpPr>
        <p:spPr>
          <a:xfrm>
            <a:off x="12700" y="1091728"/>
            <a:ext cx="11231679" cy="5334344"/>
          </a:xfrm>
        </p:spPr>
        <p:txBody>
          <a:bodyPr>
            <a:noAutofit/>
          </a:bodyPr>
          <a:lstStyle/>
          <a:p>
            <a:pPr marL="457200" indent="-457200" algn="just">
              <a:lnSpc>
                <a:spcPct val="114000"/>
              </a:lnSpc>
              <a:buSzPct val="110000"/>
              <a:buFont typeface="+mj-lt"/>
              <a:buAutoNum type="arabicPeriod" startAt="2"/>
            </a:pPr>
            <a:r>
              <a:rPr lang="es-CL" b="1" dirty="0"/>
              <a:t>I Corintios 8: 4-8:</a:t>
            </a:r>
          </a:p>
          <a:p>
            <a:pPr marL="300038" lvl="1" indent="0" algn="just">
              <a:lnSpc>
                <a:spcPct val="120000"/>
              </a:lnSpc>
              <a:buNone/>
            </a:pPr>
            <a:r>
              <a:rPr lang="es-CL" sz="2000" b="1" baseline="30000" dirty="0">
                <a:solidFill>
                  <a:schemeClr val="bg1">
                    <a:lumMod val="65000"/>
                    <a:lumOff val="35000"/>
                  </a:schemeClr>
                </a:solidFill>
              </a:rPr>
              <a:t>1</a:t>
            </a:r>
            <a:r>
              <a:rPr lang="es-CL" sz="2000" dirty="0">
                <a:solidFill>
                  <a:schemeClr val="bg1">
                    <a:lumMod val="65000"/>
                    <a:lumOff val="35000"/>
                  </a:schemeClr>
                </a:solidFill>
              </a:rPr>
              <a:t>En cuanto, a lo sacrificado a los ídolos, sabemos que todos tenemos conocimiento. El conocimiento envanece, pero el amor edifica. </a:t>
            </a:r>
            <a:r>
              <a:rPr lang="es-CL" sz="2000" b="1" baseline="30000" dirty="0">
                <a:solidFill>
                  <a:schemeClr val="bg1">
                    <a:lumMod val="65000"/>
                    <a:lumOff val="35000"/>
                  </a:schemeClr>
                </a:solidFill>
              </a:rPr>
              <a:t>2</a:t>
            </a:r>
            <a:r>
              <a:rPr lang="es-CL" sz="2000" dirty="0">
                <a:solidFill>
                  <a:schemeClr val="bg1">
                    <a:lumMod val="65000"/>
                    <a:lumOff val="35000"/>
                  </a:schemeClr>
                </a:solidFill>
              </a:rPr>
              <a:t>Y si alguno se imagina que sabe algo, aún no sabe nada como debe saberlo. </a:t>
            </a:r>
            <a:r>
              <a:rPr lang="es-CL" sz="2000" b="1" baseline="30000" dirty="0">
                <a:solidFill>
                  <a:schemeClr val="bg1">
                    <a:lumMod val="65000"/>
                    <a:lumOff val="35000"/>
                  </a:schemeClr>
                </a:solidFill>
              </a:rPr>
              <a:t>3</a:t>
            </a:r>
            <a:r>
              <a:rPr lang="es-CL" sz="2000" dirty="0">
                <a:solidFill>
                  <a:schemeClr val="bg1">
                    <a:lumMod val="65000"/>
                    <a:lumOff val="35000"/>
                  </a:schemeClr>
                </a:solidFill>
              </a:rPr>
              <a:t>Pero si alguno ama a Dios, es conocido por él. </a:t>
            </a:r>
            <a:r>
              <a:rPr lang="es-CL" sz="2000" b="1" baseline="30000" dirty="0">
                <a:solidFill>
                  <a:schemeClr val="accent3"/>
                </a:solidFill>
              </a:rPr>
              <a:t>4</a:t>
            </a:r>
            <a:r>
              <a:rPr lang="es-CL" sz="2000" dirty="0"/>
              <a:t>Acerca, pues, de las viandas que se sacrifican a los ídolos, sabemos que un ídolo nada es en el mundo, y que no hay más que un Dios. </a:t>
            </a:r>
            <a:r>
              <a:rPr lang="es-CL" sz="2000" b="1" baseline="30000" dirty="0">
                <a:solidFill>
                  <a:schemeClr val="accent3"/>
                </a:solidFill>
              </a:rPr>
              <a:t>5</a:t>
            </a:r>
            <a:r>
              <a:rPr lang="es-CL" sz="2000" dirty="0"/>
              <a:t>Pues, aunque haya algunos que se llamen dioses, sea en el cielo, o en la tierra (como hay muchos dioses y muchos señores), </a:t>
            </a:r>
            <a:r>
              <a:rPr lang="es-CL" sz="2000" b="1" baseline="30000" dirty="0">
                <a:solidFill>
                  <a:schemeClr val="accent3"/>
                </a:solidFill>
              </a:rPr>
              <a:t>6</a:t>
            </a:r>
            <a:r>
              <a:rPr lang="es-CL" sz="2000" dirty="0"/>
              <a:t>para nosotros, sin embargo, solo hay un Dios, el Padre, del cual proceden todas las cosas, y nosotros somos para él; y un Señor, Jesucristo, por medio del cual son todas las cosas, y nosotros por medio de él. </a:t>
            </a:r>
            <a:r>
              <a:rPr lang="es-CL" sz="2000" b="1" baseline="30000" dirty="0">
                <a:solidFill>
                  <a:schemeClr val="accent3"/>
                </a:solidFill>
              </a:rPr>
              <a:t>7</a:t>
            </a:r>
            <a:r>
              <a:rPr lang="es-CL" sz="2000" dirty="0"/>
              <a:t>Pero no en todos hay este conocimiento; porque algunos, habituados hasta aquí a los ídolos, comen como sacrificado a ídolos, y su conciencia, siendo débil, se contamina. </a:t>
            </a:r>
            <a:r>
              <a:rPr lang="es-CL" sz="2000" b="1" baseline="30000" dirty="0">
                <a:solidFill>
                  <a:schemeClr val="accent3"/>
                </a:solidFill>
              </a:rPr>
              <a:t>8</a:t>
            </a:r>
            <a:r>
              <a:rPr lang="es-CL" sz="2000" dirty="0"/>
              <a:t>Si bien la vianda no nos hace más aceptos ante Dios; pues ni porque comamos, seremos más, ni porque no comamos, seremos menos. </a:t>
            </a:r>
          </a:p>
        </p:txBody>
      </p:sp>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14</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84140" y="97020"/>
            <a:ext cx="2893219" cy="735694"/>
          </a:xfrm>
          <a:prstGeom prst="rect">
            <a:avLst/>
          </a:prstGeom>
        </p:spPr>
      </p:pic>
      <p:sp>
        <p:nvSpPr>
          <p:cNvPr id="11" name="Abrir corchete 10">
            <a:extLst>
              <a:ext uri="{FF2B5EF4-FFF2-40B4-BE49-F238E27FC236}">
                <a16:creationId xmlns:a16="http://schemas.microsoft.com/office/drawing/2014/main" id="{28A8828F-8C79-7063-B6C0-414740815A5A}"/>
              </a:ext>
            </a:extLst>
          </p:cNvPr>
          <p:cNvSpPr/>
          <p:nvPr/>
        </p:nvSpPr>
        <p:spPr>
          <a:xfrm>
            <a:off x="112717" y="1614490"/>
            <a:ext cx="104534" cy="1400173"/>
          </a:xfrm>
          <a:prstGeom prst="leftBracket">
            <a:avLst/>
          </a:prstGeom>
          <a:ln w="254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solidFill>
                <a:schemeClr val="bg1">
                  <a:lumMod val="65000"/>
                  <a:lumOff val="35000"/>
                </a:schemeClr>
              </a:solidFill>
            </a:endParaRPr>
          </a:p>
        </p:txBody>
      </p:sp>
      <p:cxnSp>
        <p:nvCxnSpPr>
          <p:cNvPr id="13" name="Conector recto 12">
            <a:extLst>
              <a:ext uri="{FF2B5EF4-FFF2-40B4-BE49-F238E27FC236}">
                <a16:creationId xmlns:a16="http://schemas.microsoft.com/office/drawing/2014/main" id="{D1C4CA87-DF65-297B-B697-DDAA9D5ED929}"/>
              </a:ext>
            </a:extLst>
          </p:cNvPr>
          <p:cNvCxnSpPr>
            <a:cxnSpLocks/>
          </p:cNvCxnSpPr>
          <p:nvPr/>
        </p:nvCxnSpPr>
        <p:spPr>
          <a:xfrm>
            <a:off x="3667046" y="2324135"/>
            <a:ext cx="2605167" cy="0"/>
          </a:xfrm>
          <a:prstGeom prst="line">
            <a:avLst/>
          </a:prstGeom>
          <a:ln w="22225">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52E10D8F-4226-4A8E-ABBB-8088B9D23B89}"/>
              </a:ext>
            </a:extLst>
          </p:cNvPr>
          <p:cNvCxnSpPr>
            <a:cxnSpLocks/>
          </p:cNvCxnSpPr>
          <p:nvPr/>
        </p:nvCxnSpPr>
        <p:spPr>
          <a:xfrm>
            <a:off x="5662533" y="2705135"/>
            <a:ext cx="5581846" cy="0"/>
          </a:xfrm>
          <a:prstGeom prst="line">
            <a:avLst/>
          </a:prstGeom>
          <a:ln w="22225">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400645AB-89E6-E810-FC27-0A01B796FE37}"/>
              </a:ext>
            </a:extLst>
          </p:cNvPr>
          <p:cNvCxnSpPr>
            <a:cxnSpLocks/>
          </p:cNvCxnSpPr>
          <p:nvPr/>
        </p:nvCxnSpPr>
        <p:spPr>
          <a:xfrm>
            <a:off x="419019" y="3048031"/>
            <a:ext cx="309644" cy="0"/>
          </a:xfrm>
          <a:prstGeom prst="line">
            <a:avLst/>
          </a:prstGeom>
          <a:ln w="22225">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 name="Cerrar corchete 18">
            <a:extLst>
              <a:ext uri="{FF2B5EF4-FFF2-40B4-BE49-F238E27FC236}">
                <a16:creationId xmlns:a16="http://schemas.microsoft.com/office/drawing/2014/main" id="{6A562C6E-65D8-E797-BF02-1D9FE785D0DC}"/>
              </a:ext>
            </a:extLst>
          </p:cNvPr>
          <p:cNvSpPr/>
          <p:nvPr/>
        </p:nvSpPr>
        <p:spPr>
          <a:xfrm>
            <a:off x="11340121" y="2705135"/>
            <a:ext cx="45719" cy="3467059"/>
          </a:xfrm>
          <a:prstGeom prst="rightBracket">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20" name="CuadroTexto 19">
            <a:extLst>
              <a:ext uri="{FF2B5EF4-FFF2-40B4-BE49-F238E27FC236}">
                <a16:creationId xmlns:a16="http://schemas.microsoft.com/office/drawing/2014/main" id="{76E64003-8A3B-8642-5D9D-E8B576997352}"/>
              </a:ext>
            </a:extLst>
          </p:cNvPr>
          <p:cNvSpPr txBox="1"/>
          <p:nvPr/>
        </p:nvSpPr>
        <p:spPr>
          <a:xfrm>
            <a:off x="3261468" y="295729"/>
            <a:ext cx="5911108" cy="707886"/>
          </a:xfrm>
          <a:prstGeom prst="rect">
            <a:avLst/>
          </a:prstGeom>
          <a:noFill/>
          <a:ln>
            <a:solidFill>
              <a:schemeClr val="tx1"/>
            </a:solidFill>
          </a:ln>
        </p:spPr>
        <p:txBody>
          <a:bodyPr wrap="square" rtlCol="0">
            <a:spAutoFit/>
          </a:bodyPr>
          <a:lstStyle/>
          <a:p>
            <a:r>
              <a:rPr lang="es-CL" sz="2000" dirty="0">
                <a:solidFill>
                  <a:srgbClr val="00B0F0"/>
                </a:solidFill>
                <a:latin typeface="ADLaM Display" panose="02010000000000000000" pitchFamily="2" charset="77"/>
                <a:ea typeface="ADLaM Display" panose="02010000000000000000" pitchFamily="2" charset="77"/>
                <a:cs typeface="ADLaM Display" panose="02010000000000000000" pitchFamily="2" charset="77"/>
              </a:rPr>
              <a:t>Sabemos que los ídolos no existen, pero no en todas las personas está este conocimiento.</a:t>
            </a:r>
          </a:p>
        </p:txBody>
      </p:sp>
      <p:cxnSp>
        <p:nvCxnSpPr>
          <p:cNvPr id="4" name="Conector recto 3">
            <a:extLst>
              <a:ext uri="{FF2B5EF4-FFF2-40B4-BE49-F238E27FC236}">
                <a16:creationId xmlns:a16="http://schemas.microsoft.com/office/drawing/2014/main" id="{77FA73D0-8B25-CC67-0220-566C5C145C18}"/>
              </a:ext>
            </a:extLst>
          </p:cNvPr>
          <p:cNvCxnSpPr>
            <a:cxnSpLocks/>
          </p:cNvCxnSpPr>
          <p:nvPr/>
        </p:nvCxnSpPr>
        <p:spPr>
          <a:xfrm>
            <a:off x="8320009" y="3038540"/>
            <a:ext cx="287073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D391D890-F684-D623-6FEF-68005ECE265F}"/>
              </a:ext>
            </a:extLst>
          </p:cNvPr>
          <p:cNvCxnSpPr>
            <a:cxnSpLocks/>
          </p:cNvCxnSpPr>
          <p:nvPr/>
        </p:nvCxnSpPr>
        <p:spPr>
          <a:xfrm>
            <a:off x="419019" y="3414712"/>
            <a:ext cx="266896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00D29EF7-938C-97CD-B882-CB3145BBF794}"/>
              </a:ext>
            </a:extLst>
          </p:cNvPr>
          <p:cNvCxnSpPr>
            <a:cxnSpLocks/>
          </p:cNvCxnSpPr>
          <p:nvPr/>
        </p:nvCxnSpPr>
        <p:spPr>
          <a:xfrm>
            <a:off x="5929231" y="4852987"/>
            <a:ext cx="52615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Marcador de fecha 3">
            <a:extLst>
              <a:ext uri="{FF2B5EF4-FFF2-40B4-BE49-F238E27FC236}">
                <a16:creationId xmlns:a16="http://schemas.microsoft.com/office/drawing/2014/main" id="{1405EA3B-7B15-E7ED-BD05-5E0A9C106A8D}"/>
              </a:ext>
            </a:extLst>
          </p:cNvPr>
          <p:cNvSpPr>
            <a:spLocks noGrp="1"/>
          </p:cNvSpPr>
          <p:nvPr>
            <p:ph type="dt" sz="half" idx="10"/>
          </p:nvPr>
        </p:nvSpPr>
        <p:spPr>
          <a:xfrm rot="5400000">
            <a:off x="10731954" y="663233"/>
            <a:ext cx="1329649" cy="304799"/>
          </a:xfrm>
        </p:spPr>
        <p:txBody>
          <a:bodyPr vert="horz" lIns="91440" tIns="45720" rIns="91440" bIns="45720" rtlCol="0" anchor="t">
            <a:normAutofit fontScale="70000" lnSpcReduction="20000"/>
          </a:bodyPr>
          <a:lstStyle/>
          <a:p>
            <a:pPr>
              <a:spcAft>
                <a:spcPts val="600"/>
              </a:spcAft>
            </a:pPr>
            <a:r>
              <a:rPr lang="en-US" dirty="0">
                <a:solidFill>
                  <a:srgbClr val="FFFFFF"/>
                </a:solidFill>
              </a:rPr>
              <a:t>08- </a:t>
            </a:r>
            <a:r>
              <a:rPr lang="en-US" dirty="0" err="1">
                <a:solidFill>
                  <a:srgbClr val="FFFFFF"/>
                </a:solidFill>
              </a:rPr>
              <a:t>Septiembre</a:t>
            </a:r>
            <a:r>
              <a:rPr lang="en-US" dirty="0">
                <a:solidFill>
                  <a:srgbClr val="FFFFFF"/>
                </a:solidFill>
              </a:rPr>
              <a:t>  2024</a:t>
            </a:r>
          </a:p>
        </p:txBody>
      </p:sp>
      <p:sp>
        <p:nvSpPr>
          <p:cNvPr id="21" name="Marcador de pie de página 4">
            <a:extLst>
              <a:ext uri="{FF2B5EF4-FFF2-40B4-BE49-F238E27FC236}">
                <a16:creationId xmlns:a16="http://schemas.microsoft.com/office/drawing/2014/main" id="{C044F3A7-DDDA-3DC9-60B5-972319B83BEC}"/>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dirty="0">
                <a:solidFill>
                  <a:srgbClr val="FFFFFF"/>
                </a:solidFill>
                <a:latin typeface="+mn-lt"/>
                <a:ea typeface="+mn-ea"/>
                <a:cs typeface="+mn-cs"/>
              </a:rPr>
              <a:t>Amor  </a:t>
            </a:r>
            <a:r>
              <a:rPr lang="en-US" b="0" i="0" kern="1200" dirty="0" err="1">
                <a:solidFill>
                  <a:srgbClr val="FFFFFF"/>
                </a:solidFill>
                <a:latin typeface="+mn-lt"/>
                <a:ea typeface="+mn-ea"/>
                <a:cs typeface="+mn-cs"/>
              </a:rPr>
              <a:t>por</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sobre</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Conocimiento</a:t>
            </a:r>
            <a:r>
              <a:rPr lang="en-US" b="0" i="0" kern="1200" dirty="0">
                <a:solidFill>
                  <a:srgbClr val="FFFFFF"/>
                </a:solidFill>
                <a:latin typeface="+mn-lt"/>
                <a:ea typeface="+mn-ea"/>
                <a:cs typeface="+mn-cs"/>
              </a:rPr>
              <a:t>. (I </a:t>
            </a:r>
            <a:r>
              <a:rPr lang="en-US" b="0" i="0" kern="1200" dirty="0" err="1">
                <a:solidFill>
                  <a:srgbClr val="FFFFFF"/>
                </a:solidFill>
                <a:latin typeface="+mn-lt"/>
                <a:ea typeface="+mn-ea"/>
                <a:cs typeface="+mn-cs"/>
              </a:rPr>
              <a:t>Corintios</a:t>
            </a:r>
            <a:r>
              <a:rPr lang="en-US" b="0" i="0" kern="1200" dirty="0">
                <a:solidFill>
                  <a:srgbClr val="FFFFFF"/>
                </a:solidFill>
                <a:latin typeface="+mn-lt"/>
                <a:ea typeface="+mn-ea"/>
                <a:cs typeface="+mn-cs"/>
              </a:rPr>
              <a:t> 8 &amp; 10)</a:t>
            </a:r>
          </a:p>
        </p:txBody>
      </p:sp>
      <p:pic>
        <p:nvPicPr>
          <p:cNvPr id="22" name="Imagen 21">
            <a:extLst>
              <a:ext uri="{FF2B5EF4-FFF2-40B4-BE49-F238E27FC236}">
                <a16:creationId xmlns:a16="http://schemas.microsoft.com/office/drawing/2014/main" id="{3672841E-CF05-CE29-93D6-50D8B1C271C1}"/>
              </a:ext>
            </a:extLst>
          </p:cNvPr>
          <p:cNvPicPr>
            <a:picLocks noChangeAspect="1"/>
          </p:cNvPicPr>
          <p:nvPr/>
        </p:nvPicPr>
        <p:blipFill>
          <a:blip r:embed="rId3"/>
          <a:stretch>
            <a:fillRect/>
          </a:stretch>
        </p:blipFill>
        <p:spPr>
          <a:xfrm>
            <a:off x="9454624" y="53651"/>
            <a:ext cx="844276" cy="844276"/>
          </a:xfrm>
          <a:prstGeom prst="rect">
            <a:avLst/>
          </a:prstGeom>
        </p:spPr>
      </p:pic>
    </p:spTree>
    <p:extLst>
      <p:ext uri="{BB962C8B-B14F-4D97-AF65-F5344CB8AC3E}">
        <p14:creationId xmlns:p14="http://schemas.microsoft.com/office/powerpoint/2010/main" val="337010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95AC5A-BF93-6D43-A35C-9CD72D16DD3E}"/>
              </a:ext>
            </a:extLst>
          </p:cNvPr>
          <p:cNvSpPr>
            <a:spLocks noGrp="1"/>
          </p:cNvSpPr>
          <p:nvPr>
            <p:ph idx="1"/>
          </p:nvPr>
        </p:nvSpPr>
        <p:spPr>
          <a:xfrm>
            <a:off x="12700" y="1091728"/>
            <a:ext cx="11231679" cy="4851872"/>
          </a:xfrm>
        </p:spPr>
        <p:txBody>
          <a:bodyPr>
            <a:noAutofit/>
          </a:bodyPr>
          <a:lstStyle/>
          <a:p>
            <a:pPr marL="457200" indent="-457200" algn="just">
              <a:lnSpc>
                <a:spcPct val="114000"/>
              </a:lnSpc>
              <a:buSzPct val="110000"/>
              <a:buFont typeface="+mj-lt"/>
              <a:buAutoNum type="arabicPeriod" startAt="2"/>
            </a:pPr>
            <a:r>
              <a:rPr lang="es-CL" b="1" dirty="0"/>
              <a:t>I Corintios 8: 9-11:</a:t>
            </a:r>
          </a:p>
          <a:p>
            <a:pPr marL="300038" lvl="1" indent="0" algn="just">
              <a:lnSpc>
                <a:spcPct val="120000"/>
              </a:lnSpc>
              <a:buNone/>
            </a:pPr>
            <a:r>
              <a:rPr lang="es-CL" sz="2000" b="1" baseline="30000" dirty="0">
                <a:solidFill>
                  <a:schemeClr val="accent3"/>
                </a:solidFill>
              </a:rPr>
              <a:t>9</a:t>
            </a:r>
            <a:r>
              <a:rPr lang="es-CL" sz="2000" dirty="0"/>
              <a:t>Pero mirad que esta libertad vuestra no venga a ser tropezadero para los débiles. </a:t>
            </a:r>
            <a:r>
              <a:rPr lang="es-CL" sz="2000" b="1" baseline="30000" dirty="0">
                <a:solidFill>
                  <a:schemeClr val="accent3"/>
                </a:solidFill>
              </a:rPr>
              <a:t>10</a:t>
            </a:r>
            <a:r>
              <a:rPr lang="es-CL" sz="2000" dirty="0"/>
              <a:t>Porque si alguno te ve a ti, que tienes conocimiento, sentado a la mesa en un lugar de ídolos, la conciencia de aquel que es débil, ¿no será estimulada a comer de lo sacrificado a los ídolos? </a:t>
            </a:r>
            <a:r>
              <a:rPr lang="es-CL" sz="2000" b="1" baseline="30000" dirty="0">
                <a:solidFill>
                  <a:schemeClr val="accent3"/>
                </a:solidFill>
              </a:rPr>
              <a:t>11</a:t>
            </a:r>
            <a:r>
              <a:rPr lang="es-CL" sz="2000" dirty="0"/>
              <a:t>Y por el conocimiento tuyo, se perderá el hermano débil por quien Cristo murió. </a:t>
            </a:r>
            <a:r>
              <a:rPr lang="es-CL" sz="2000" b="1" baseline="30000" dirty="0">
                <a:solidFill>
                  <a:schemeClr val="bg1">
                    <a:lumMod val="65000"/>
                    <a:lumOff val="35000"/>
                  </a:schemeClr>
                </a:solidFill>
              </a:rPr>
              <a:t>12</a:t>
            </a:r>
            <a:r>
              <a:rPr lang="es-CL" sz="2000" dirty="0">
                <a:solidFill>
                  <a:schemeClr val="bg1">
                    <a:lumMod val="65000"/>
                    <a:lumOff val="35000"/>
                  </a:schemeClr>
                </a:solidFill>
              </a:rPr>
              <a:t>De esta manera, pues, pecando contra los hermanos e hiriendo su débil conciencia, contra Cristo pecáis. </a:t>
            </a:r>
            <a:r>
              <a:rPr lang="es-CL" sz="2000" b="1" baseline="30000" dirty="0">
                <a:solidFill>
                  <a:schemeClr val="bg1">
                    <a:lumMod val="65000"/>
                    <a:lumOff val="35000"/>
                  </a:schemeClr>
                </a:solidFill>
              </a:rPr>
              <a:t>13</a:t>
            </a:r>
            <a:r>
              <a:rPr lang="es-CL" sz="2000" dirty="0">
                <a:solidFill>
                  <a:schemeClr val="bg1">
                    <a:lumMod val="65000"/>
                    <a:lumOff val="35000"/>
                  </a:schemeClr>
                </a:solidFill>
              </a:rPr>
              <a:t>Por lo cual, si la comida le es a mi hermano ocasión de caer, no comeré carne jamás, para no poner tropiezo a mi hermano.</a:t>
            </a:r>
          </a:p>
        </p:txBody>
      </p:sp>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15</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84140" y="97020"/>
            <a:ext cx="2893219" cy="735694"/>
          </a:xfrm>
          <a:prstGeom prst="rect">
            <a:avLst/>
          </a:prstGeom>
        </p:spPr>
      </p:pic>
      <p:pic>
        <p:nvPicPr>
          <p:cNvPr id="12" name="Imagen 11">
            <a:extLst>
              <a:ext uri="{FF2B5EF4-FFF2-40B4-BE49-F238E27FC236}">
                <a16:creationId xmlns:a16="http://schemas.microsoft.com/office/drawing/2014/main" id="{0B72DA92-2F76-9E6D-B719-42157E484518}"/>
              </a:ext>
            </a:extLst>
          </p:cNvPr>
          <p:cNvPicPr>
            <a:picLocks noChangeAspect="1"/>
          </p:cNvPicPr>
          <p:nvPr/>
        </p:nvPicPr>
        <p:blipFill rotWithShape="1">
          <a:blip r:embed="rId3"/>
          <a:srcRect l="33333" t="15177" r="31005" b="15999"/>
          <a:stretch/>
        </p:blipFill>
        <p:spPr>
          <a:xfrm>
            <a:off x="10660973" y="5272994"/>
            <a:ext cx="1471612" cy="1491054"/>
          </a:xfrm>
          <a:prstGeom prst="rect">
            <a:avLst/>
          </a:prstGeom>
        </p:spPr>
      </p:pic>
      <p:sp>
        <p:nvSpPr>
          <p:cNvPr id="4" name="Abrir corchete 3">
            <a:extLst>
              <a:ext uri="{FF2B5EF4-FFF2-40B4-BE49-F238E27FC236}">
                <a16:creationId xmlns:a16="http://schemas.microsoft.com/office/drawing/2014/main" id="{832CF093-1B8C-F0C3-6058-E934430E00E6}"/>
              </a:ext>
            </a:extLst>
          </p:cNvPr>
          <p:cNvSpPr/>
          <p:nvPr/>
        </p:nvSpPr>
        <p:spPr>
          <a:xfrm>
            <a:off x="112717" y="1614490"/>
            <a:ext cx="104534" cy="1814510"/>
          </a:xfrm>
          <a:prstGeom prst="leftBracket">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1" name="CuadroTexto 10">
            <a:extLst>
              <a:ext uri="{FF2B5EF4-FFF2-40B4-BE49-F238E27FC236}">
                <a16:creationId xmlns:a16="http://schemas.microsoft.com/office/drawing/2014/main" id="{C62E4A92-C981-AE22-9C8A-7A9AB4365856}"/>
              </a:ext>
            </a:extLst>
          </p:cNvPr>
          <p:cNvSpPr txBox="1"/>
          <p:nvPr/>
        </p:nvSpPr>
        <p:spPr>
          <a:xfrm>
            <a:off x="837661" y="4919050"/>
            <a:ext cx="8616963" cy="1015663"/>
          </a:xfrm>
          <a:prstGeom prst="rect">
            <a:avLst/>
          </a:prstGeom>
          <a:noFill/>
          <a:ln>
            <a:solidFill>
              <a:schemeClr val="tx1"/>
            </a:solidFill>
          </a:ln>
        </p:spPr>
        <p:txBody>
          <a:bodyPr wrap="square" rtlCol="0">
            <a:spAutoFit/>
          </a:bodyPr>
          <a:lstStyle/>
          <a:p>
            <a:r>
              <a:rPr lang="es-CL" sz="2000" dirty="0">
                <a:solidFill>
                  <a:srgbClr val="00B0F0"/>
                </a:solidFill>
                <a:latin typeface="ADLaM Display" panose="02010000000000000000" pitchFamily="2" charset="77"/>
                <a:ea typeface="ADLaM Display" panose="02010000000000000000" pitchFamily="2" charset="77"/>
                <a:cs typeface="ADLaM Display" panose="02010000000000000000" pitchFamily="2" charset="77"/>
              </a:rPr>
              <a:t>Cuidado que nuestras acciones no sean mal interpretadas y estemos enseñando algo al prójimo que en su conciencia esté considerando algo malo como normal o bueno.</a:t>
            </a:r>
          </a:p>
        </p:txBody>
      </p:sp>
      <p:cxnSp>
        <p:nvCxnSpPr>
          <p:cNvPr id="13" name="Conector recto 12">
            <a:extLst>
              <a:ext uri="{FF2B5EF4-FFF2-40B4-BE49-F238E27FC236}">
                <a16:creationId xmlns:a16="http://schemas.microsoft.com/office/drawing/2014/main" id="{3E576547-1450-E01F-B3CC-EC2466BD0008}"/>
              </a:ext>
            </a:extLst>
          </p:cNvPr>
          <p:cNvCxnSpPr>
            <a:cxnSpLocks/>
          </p:cNvCxnSpPr>
          <p:nvPr/>
        </p:nvCxnSpPr>
        <p:spPr>
          <a:xfrm>
            <a:off x="5313737" y="1938337"/>
            <a:ext cx="587700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55BC88EE-6CE1-39C4-63AA-03016F8EB073}"/>
              </a:ext>
            </a:extLst>
          </p:cNvPr>
          <p:cNvCxnSpPr>
            <a:cxnSpLocks/>
          </p:cNvCxnSpPr>
          <p:nvPr/>
        </p:nvCxnSpPr>
        <p:spPr>
          <a:xfrm>
            <a:off x="1751387" y="2690812"/>
            <a:ext cx="9439352" cy="0"/>
          </a:xfrm>
          <a:prstGeom prst="line">
            <a:avLst/>
          </a:prstGeom>
          <a:ln w="2222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3F6DD149-CA81-F13D-4C22-D57FAB6B5282}"/>
              </a:ext>
            </a:extLst>
          </p:cNvPr>
          <p:cNvCxnSpPr>
            <a:cxnSpLocks/>
          </p:cNvCxnSpPr>
          <p:nvPr/>
        </p:nvCxnSpPr>
        <p:spPr>
          <a:xfrm>
            <a:off x="405753" y="3028950"/>
            <a:ext cx="2937522" cy="0"/>
          </a:xfrm>
          <a:prstGeom prst="line">
            <a:avLst/>
          </a:prstGeom>
          <a:ln w="2222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E3E8B26F-1A6E-A1D7-C8C2-BA9B3B2B7E13}"/>
              </a:ext>
            </a:extLst>
          </p:cNvPr>
          <p:cNvCxnSpPr>
            <a:cxnSpLocks/>
          </p:cNvCxnSpPr>
          <p:nvPr/>
        </p:nvCxnSpPr>
        <p:spPr>
          <a:xfrm>
            <a:off x="3700463" y="3028950"/>
            <a:ext cx="7543916" cy="0"/>
          </a:xfrm>
          <a:prstGeom prst="line">
            <a:avLst/>
          </a:prstGeom>
          <a:ln w="222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84F0C310-AF03-57C8-F03C-38D085B8CC1D}"/>
              </a:ext>
            </a:extLst>
          </p:cNvPr>
          <p:cNvCxnSpPr>
            <a:cxnSpLocks/>
          </p:cNvCxnSpPr>
          <p:nvPr/>
        </p:nvCxnSpPr>
        <p:spPr>
          <a:xfrm>
            <a:off x="405753" y="3429000"/>
            <a:ext cx="2366022" cy="0"/>
          </a:xfrm>
          <a:prstGeom prst="line">
            <a:avLst/>
          </a:prstGeom>
          <a:ln w="222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Marcador de fecha 3">
            <a:extLst>
              <a:ext uri="{FF2B5EF4-FFF2-40B4-BE49-F238E27FC236}">
                <a16:creationId xmlns:a16="http://schemas.microsoft.com/office/drawing/2014/main" id="{96AFCFCE-E44D-AAC9-8614-EF51DD0AEF63}"/>
              </a:ext>
            </a:extLst>
          </p:cNvPr>
          <p:cNvSpPr>
            <a:spLocks noGrp="1"/>
          </p:cNvSpPr>
          <p:nvPr>
            <p:ph type="dt" sz="half" idx="10"/>
          </p:nvPr>
        </p:nvSpPr>
        <p:spPr>
          <a:xfrm rot="5400000">
            <a:off x="10731954" y="663233"/>
            <a:ext cx="1329649" cy="304799"/>
          </a:xfrm>
        </p:spPr>
        <p:txBody>
          <a:bodyPr vert="horz" lIns="91440" tIns="45720" rIns="91440" bIns="45720" rtlCol="0" anchor="t">
            <a:normAutofit fontScale="70000" lnSpcReduction="20000"/>
          </a:bodyPr>
          <a:lstStyle/>
          <a:p>
            <a:pPr>
              <a:spcAft>
                <a:spcPts val="600"/>
              </a:spcAft>
            </a:pPr>
            <a:r>
              <a:rPr lang="en-US" dirty="0">
                <a:solidFill>
                  <a:srgbClr val="FFFFFF"/>
                </a:solidFill>
              </a:rPr>
              <a:t>08- </a:t>
            </a:r>
            <a:r>
              <a:rPr lang="en-US" dirty="0" err="1">
                <a:solidFill>
                  <a:srgbClr val="FFFFFF"/>
                </a:solidFill>
              </a:rPr>
              <a:t>Septiembre</a:t>
            </a:r>
            <a:r>
              <a:rPr lang="en-US" dirty="0">
                <a:solidFill>
                  <a:srgbClr val="FFFFFF"/>
                </a:solidFill>
              </a:rPr>
              <a:t>  2024</a:t>
            </a:r>
          </a:p>
        </p:txBody>
      </p:sp>
      <p:sp>
        <p:nvSpPr>
          <p:cNvPr id="24" name="Marcador de pie de página 4">
            <a:extLst>
              <a:ext uri="{FF2B5EF4-FFF2-40B4-BE49-F238E27FC236}">
                <a16:creationId xmlns:a16="http://schemas.microsoft.com/office/drawing/2014/main" id="{84182A47-8CB1-67E0-9CAA-E514D9C847AE}"/>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dirty="0">
                <a:solidFill>
                  <a:srgbClr val="FFFFFF"/>
                </a:solidFill>
                <a:latin typeface="+mn-lt"/>
                <a:ea typeface="+mn-ea"/>
                <a:cs typeface="+mn-cs"/>
              </a:rPr>
              <a:t>Amor  </a:t>
            </a:r>
            <a:r>
              <a:rPr lang="en-US" b="0" i="0" kern="1200" dirty="0" err="1">
                <a:solidFill>
                  <a:srgbClr val="FFFFFF"/>
                </a:solidFill>
                <a:latin typeface="+mn-lt"/>
                <a:ea typeface="+mn-ea"/>
                <a:cs typeface="+mn-cs"/>
              </a:rPr>
              <a:t>por</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sobre</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Conocimiento</a:t>
            </a:r>
            <a:r>
              <a:rPr lang="en-US" b="0" i="0" kern="1200" dirty="0">
                <a:solidFill>
                  <a:srgbClr val="FFFFFF"/>
                </a:solidFill>
                <a:latin typeface="+mn-lt"/>
                <a:ea typeface="+mn-ea"/>
                <a:cs typeface="+mn-cs"/>
              </a:rPr>
              <a:t>. (I </a:t>
            </a:r>
            <a:r>
              <a:rPr lang="en-US" b="0" i="0" kern="1200" dirty="0" err="1">
                <a:solidFill>
                  <a:srgbClr val="FFFFFF"/>
                </a:solidFill>
                <a:latin typeface="+mn-lt"/>
                <a:ea typeface="+mn-ea"/>
                <a:cs typeface="+mn-cs"/>
              </a:rPr>
              <a:t>Corintios</a:t>
            </a:r>
            <a:r>
              <a:rPr lang="en-US" b="0" i="0" kern="1200" dirty="0">
                <a:solidFill>
                  <a:srgbClr val="FFFFFF"/>
                </a:solidFill>
                <a:latin typeface="+mn-lt"/>
                <a:ea typeface="+mn-ea"/>
                <a:cs typeface="+mn-cs"/>
              </a:rPr>
              <a:t> 8 &amp; 10)</a:t>
            </a:r>
          </a:p>
        </p:txBody>
      </p:sp>
      <p:pic>
        <p:nvPicPr>
          <p:cNvPr id="25" name="Imagen 24">
            <a:extLst>
              <a:ext uri="{FF2B5EF4-FFF2-40B4-BE49-F238E27FC236}">
                <a16:creationId xmlns:a16="http://schemas.microsoft.com/office/drawing/2014/main" id="{D0AC48A7-07ED-75E4-8819-FB45D842AC9F}"/>
              </a:ext>
            </a:extLst>
          </p:cNvPr>
          <p:cNvPicPr>
            <a:picLocks noChangeAspect="1"/>
          </p:cNvPicPr>
          <p:nvPr/>
        </p:nvPicPr>
        <p:blipFill>
          <a:blip r:embed="rId4"/>
          <a:stretch>
            <a:fillRect/>
          </a:stretch>
        </p:blipFill>
        <p:spPr>
          <a:xfrm>
            <a:off x="9454624" y="53651"/>
            <a:ext cx="844276" cy="844276"/>
          </a:xfrm>
          <a:prstGeom prst="rect">
            <a:avLst/>
          </a:prstGeom>
        </p:spPr>
      </p:pic>
    </p:spTree>
    <p:extLst>
      <p:ext uri="{BB962C8B-B14F-4D97-AF65-F5344CB8AC3E}">
        <p14:creationId xmlns:p14="http://schemas.microsoft.com/office/powerpoint/2010/main" val="165763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95AC5A-BF93-6D43-A35C-9CD72D16DD3E}"/>
              </a:ext>
            </a:extLst>
          </p:cNvPr>
          <p:cNvSpPr>
            <a:spLocks noGrp="1"/>
          </p:cNvSpPr>
          <p:nvPr>
            <p:ph idx="1"/>
          </p:nvPr>
        </p:nvSpPr>
        <p:spPr>
          <a:xfrm>
            <a:off x="12700" y="1091728"/>
            <a:ext cx="11231679" cy="4851872"/>
          </a:xfrm>
        </p:spPr>
        <p:txBody>
          <a:bodyPr>
            <a:noAutofit/>
          </a:bodyPr>
          <a:lstStyle/>
          <a:p>
            <a:pPr marL="457200" indent="-457200" algn="just">
              <a:lnSpc>
                <a:spcPct val="114000"/>
              </a:lnSpc>
              <a:buSzPct val="110000"/>
              <a:buFont typeface="+mj-lt"/>
              <a:buAutoNum type="arabicPeriod" startAt="2"/>
            </a:pPr>
            <a:r>
              <a:rPr lang="es-CL" b="1" dirty="0"/>
              <a:t>I Corintios 8: 12-13:</a:t>
            </a:r>
          </a:p>
          <a:p>
            <a:pPr marL="300038" lvl="1" indent="0" algn="just">
              <a:lnSpc>
                <a:spcPct val="120000"/>
              </a:lnSpc>
              <a:buNone/>
            </a:pPr>
            <a:r>
              <a:rPr lang="es-CL" sz="2000" b="1" baseline="30000" dirty="0">
                <a:solidFill>
                  <a:schemeClr val="bg1">
                    <a:lumMod val="65000"/>
                    <a:lumOff val="35000"/>
                  </a:schemeClr>
                </a:solidFill>
              </a:rPr>
              <a:t>9</a:t>
            </a:r>
            <a:r>
              <a:rPr lang="es-CL" sz="2000" dirty="0">
                <a:solidFill>
                  <a:schemeClr val="bg1">
                    <a:lumMod val="65000"/>
                    <a:lumOff val="35000"/>
                  </a:schemeClr>
                </a:solidFill>
              </a:rPr>
              <a:t>Pero mirad que esta libertad vuestra no venga a ser tropezadero para los débiles. </a:t>
            </a:r>
            <a:r>
              <a:rPr lang="es-CL" sz="2000" b="1" baseline="30000" dirty="0">
                <a:solidFill>
                  <a:schemeClr val="bg1">
                    <a:lumMod val="65000"/>
                    <a:lumOff val="35000"/>
                  </a:schemeClr>
                </a:solidFill>
              </a:rPr>
              <a:t>10</a:t>
            </a:r>
            <a:r>
              <a:rPr lang="es-CL" sz="2000" dirty="0">
                <a:solidFill>
                  <a:schemeClr val="bg1">
                    <a:lumMod val="65000"/>
                    <a:lumOff val="35000"/>
                  </a:schemeClr>
                </a:solidFill>
              </a:rPr>
              <a:t>Porque si alguno te ve a ti, que tienes conocimiento, sentado a la mesa en un lugar de ídolos, la conciencia de aquel que es débil, ¿no será estimulada a comer de lo sacrificado a los ídolos? </a:t>
            </a:r>
            <a:r>
              <a:rPr lang="es-CL" sz="2000" b="1" baseline="30000" dirty="0">
                <a:solidFill>
                  <a:schemeClr val="bg1">
                    <a:lumMod val="65000"/>
                    <a:lumOff val="35000"/>
                  </a:schemeClr>
                </a:solidFill>
              </a:rPr>
              <a:t>11</a:t>
            </a:r>
            <a:r>
              <a:rPr lang="es-CL" sz="2000" dirty="0">
                <a:solidFill>
                  <a:schemeClr val="bg1">
                    <a:lumMod val="65000"/>
                    <a:lumOff val="35000"/>
                  </a:schemeClr>
                </a:solidFill>
              </a:rPr>
              <a:t>Y por el conocimiento tuyo, se perderá el hermano débil por quien Cristo murió. </a:t>
            </a:r>
            <a:r>
              <a:rPr lang="es-CL" sz="2000" b="1" baseline="30000" dirty="0">
                <a:solidFill>
                  <a:schemeClr val="accent3"/>
                </a:solidFill>
              </a:rPr>
              <a:t>12</a:t>
            </a:r>
            <a:r>
              <a:rPr lang="es-CL" sz="2000" dirty="0"/>
              <a:t>De esta manera, pues, pecando contra los hermanos e hiriendo su débil conciencia, contra Cristo pecáis. </a:t>
            </a:r>
            <a:r>
              <a:rPr lang="es-CL" sz="2000" b="1" baseline="30000" dirty="0">
                <a:solidFill>
                  <a:schemeClr val="accent3"/>
                </a:solidFill>
              </a:rPr>
              <a:t>13</a:t>
            </a:r>
            <a:r>
              <a:rPr lang="es-CL" sz="2000" dirty="0"/>
              <a:t>Por lo cual, si la comida le es a mi hermano ocasión de caer, no comeré carne jamás, para no poner tropiezo a mi hermano.</a:t>
            </a:r>
          </a:p>
        </p:txBody>
      </p:sp>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16</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84140" y="97020"/>
            <a:ext cx="2893219" cy="735694"/>
          </a:xfrm>
          <a:prstGeom prst="rect">
            <a:avLst/>
          </a:prstGeom>
        </p:spPr>
      </p:pic>
      <p:pic>
        <p:nvPicPr>
          <p:cNvPr id="12" name="Imagen 11">
            <a:extLst>
              <a:ext uri="{FF2B5EF4-FFF2-40B4-BE49-F238E27FC236}">
                <a16:creationId xmlns:a16="http://schemas.microsoft.com/office/drawing/2014/main" id="{0B72DA92-2F76-9E6D-B719-42157E484518}"/>
              </a:ext>
            </a:extLst>
          </p:cNvPr>
          <p:cNvPicPr>
            <a:picLocks noChangeAspect="1"/>
          </p:cNvPicPr>
          <p:nvPr/>
        </p:nvPicPr>
        <p:blipFill rotWithShape="1">
          <a:blip r:embed="rId3"/>
          <a:srcRect l="33333" t="15177" r="31005" b="15999"/>
          <a:stretch/>
        </p:blipFill>
        <p:spPr>
          <a:xfrm>
            <a:off x="10660973" y="5272994"/>
            <a:ext cx="1471612" cy="1491054"/>
          </a:xfrm>
          <a:prstGeom prst="rect">
            <a:avLst/>
          </a:prstGeom>
        </p:spPr>
      </p:pic>
      <p:sp>
        <p:nvSpPr>
          <p:cNvPr id="4" name="Abrir corchete 3">
            <a:extLst>
              <a:ext uri="{FF2B5EF4-FFF2-40B4-BE49-F238E27FC236}">
                <a16:creationId xmlns:a16="http://schemas.microsoft.com/office/drawing/2014/main" id="{832CF093-1B8C-F0C3-6058-E934430E00E6}"/>
              </a:ext>
            </a:extLst>
          </p:cNvPr>
          <p:cNvSpPr/>
          <p:nvPr/>
        </p:nvSpPr>
        <p:spPr>
          <a:xfrm>
            <a:off x="112717" y="1614490"/>
            <a:ext cx="104534" cy="1814510"/>
          </a:xfrm>
          <a:prstGeom prst="leftBracket">
            <a:avLst/>
          </a:prstGeom>
          <a:ln w="254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5" name="Cerrar corchete 4">
            <a:extLst>
              <a:ext uri="{FF2B5EF4-FFF2-40B4-BE49-F238E27FC236}">
                <a16:creationId xmlns:a16="http://schemas.microsoft.com/office/drawing/2014/main" id="{895C3F78-8EEA-5F24-062F-425AD2F96FF4}"/>
              </a:ext>
            </a:extLst>
          </p:cNvPr>
          <p:cNvSpPr/>
          <p:nvPr/>
        </p:nvSpPr>
        <p:spPr>
          <a:xfrm>
            <a:off x="11340121" y="3100388"/>
            <a:ext cx="45719" cy="1095802"/>
          </a:xfrm>
          <a:prstGeom prst="rightBracket">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1" name="CuadroTexto 10">
            <a:extLst>
              <a:ext uri="{FF2B5EF4-FFF2-40B4-BE49-F238E27FC236}">
                <a16:creationId xmlns:a16="http://schemas.microsoft.com/office/drawing/2014/main" id="{C542AA3B-AA5B-23DB-6FE0-2920C8B2769A}"/>
              </a:ext>
            </a:extLst>
          </p:cNvPr>
          <p:cNvSpPr txBox="1"/>
          <p:nvPr/>
        </p:nvSpPr>
        <p:spPr>
          <a:xfrm>
            <a:off x="112718" y="5532242"/>
            <a:ext cx="10445746" cy="1200329"/>
          </a:xfrm>
          <a:prstGeom prst="rect">
            <a:avLst/>
          </a:prstGeom>
          <a:noFill/>
          <a:ln>
            <a:solidFill>
              <a:schemeClr val="tx1"/>
            </a:solidFill>
          </a:ln>
        </p:spPr>
        <p:txBody>
          <a:bodyPr wrap="square" rtlCol="0">
            <a:spAutoFit/>
          </a:bodyPr>
          <a:lstStyle/>
          <a:p>
            <a:pPr algn="ctr"/>
            <a:r>
              <a:rPr lang="es-CL" sz="2400" dirty="0">
                <a:solidFill>
                  <a:srgbClr val="00B0F0"/>
                </a:solidFill>
                <a:latin typeface="ADLaM Display" panose="02010000000000000000" pitchFamily="2" charset="77"/>
                <a:ea typeface="ADLaM Display" panose="02010000000000000000" pitchFamily="2" charset="77"/>
                <a:cs typeface="ADLaM Display" panose="02010000000000000000" pitchFamily="2" charset="77"/>
              </a:rPr>
              <a:t>En resumen, Pablo enseña que el amor y la consideración por los demás deben guiar nuestras acciones, incluso en asuntos de libertad personal.</a:t>
            </a:r>
          </a:p>
        </p:txBody>
      </p:sp>
      <p:sp>
        <p:nvSpPr>
          <p:cNvPr id="13" name="Marcador de fecha 3">
            <a:extLst>
              <a:ext uri="{FF2B5EF4-FFF2-40B4-BE49-F238E27FC236}">
                <a16:creationId xmlns:a16="http://schemas.microsoft.com/office/drawing/2014/main" id="{FD1C130B-05F6-BE90-C11B-2D64700B5213}"/>
              </a:ext>
            </a:extLst>
          </p:cNvPr>
          <p:cNvSpPr>
            <a:spLocks noGrp="1"/>
          </p:cNvSpPr>
          <p:nvPr>
            <p:ph type="dt" sz="half" idx="10"/>
          </p:nvPr>
        </p:nvSpPr>
        <p:spPr>
          <a:xfrm rot="5400000">
            <a:off x="10731954" y="663233"/>
            <a:ext cx="1329649" cy="304799"/>
          </a:xfrm>
        </p:spPr>
        <p:txBody>
          <a:bodyPr vert="horz" lIns="91440" tIns="45720" rIns="91440" bIns="45720" rtlCol="0" anchor="t">
            <a:normAutofit fontScale="70000" lnSpcReduction="20000"/>
          </a:bodyPr>
          <a:lstStyle/>
          <a:p>
            <a:pPr>
              <a:spcAft>
                <a:spcPts val="600"/>
              </a:spcAft>
            </a:pPr>
            <a:r>
              <a:rPr lang="en-US" dirty="0">
                <a:solidFill>
                  <a:srgbClr val="FFFFFF"/>
                </a:solidFill>
              </a:rPr>
              <a:t>08- </a:t>
            </a:r>
            <a:r>
              <a:rPr lang="en-US" dirty="0" err="1">
                <a:solidFill>
                  <a:srgbClr val="FFFFFF"/>
                </a:solidFill>
              </a:rPr>
              <a:t>Septiembre</a:t>
            </a:r>
            <a:r>
              <a:rPr lang="en-US" dirty="0">
                <a:solidFill>
                  <a:srgbClr val="FFFFFF"/>
                </a:solidFill>
              </a:rPr>
              <a:t>  2024</a:t>
            </a:r>
          </a:p>
        </p:txBody>
      </p:sp>
      <p:sp>
        <p:nvSpPr>
          <p:cNvPr id="14" name="Marcador de pie de página 4">
            <a:extLst>
              <a:ext uri="{FF2B5EF4-FFF2-40B4-BE49-F238E27FC236}">
                <a16:creationId xmlns:a16="http://schemas.microsoft.com/office/drawing/2014/main" id="{27B538CC-9232-20EC-A0FA-F2965BD8C5D1}"/>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dirty="0">
                <a:solidFill>
                  <a:srgbClr val="FFFFFF"/>
                </a:solidFill>
                <a:latin typeface="+mn-lt"/>
                <a:ea typeface="+mn-ea"/>
                <a:cs typeface="+mn-cs"/>
              </a:rPr>
              <a:t>Amor  </a:t>
            </a:r>
            <a:r>
              <a:rPr lang="en-US" b="0" i="0" kern="1200" dirty="0" err="1">
                <a:solidFill>
                  <a:srgbClr val="FFFFFF"/>
                </a:solidFill>
                <a:latin typeface="+mn-lt"/>
                <a:ea typeface="+mn-ea"/>
                <a:cs typeface="+mn-cs"/>
              </a:rPr>
              <a:t>por</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sobre</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Conocimiento</a:t>
            </a:r>
            <a:r>
              <a:rPr lang="en-US" b="0" i="0" kern="1200" dirty="0">
                <a:solidFill>
                  <a:srgbClr val="FFFFFF"/>
                </a:solidFill>
                <a:latin typeface="+mn-lt"/>
                <a:ea typeface="+mn-ea"/>
                <a:cs typeface="+mn-cs"/>
              </a:rPr>
              <a:t>. (I </a:t>
            </a:r>
            <a:r>
              <a:rPr lang="en-US" b="0" i="0" kern="1200" dirty="0" err="1">
                <a:solidFill>
                  <a:srgbClr val="FFFFFF"/>
                </a:solidFill>
                <a:latin typeface="+mn-lt"/>
                <a:ea typeface="+mn-ea"/>
                <a:cs typeface="+mn-cs"/>
              </a:rPr>
              <a:t>Corintios</a:t>
            </a:r>
            <a:r>
              <a:rPr lang="en-US" b="0" i="0" kern="1200" dirty="0">
                <a:solidFill>
                  <a:srgbClr val="FFFFFF"/>
                </a:solidFill>
                <a:latin typeface="+mn-lt"/>
                <a:ea typeface="+mn-ea"/>
                <a:cs typeface="+mn-cs"/>
              </a:rPr>
              <a:t> 8 &amp; 10)</a:t>
            </a:r>
          </a:p>
        </p:txBody>
      </p:sp>
      <p:pic>
        <p:nvPicPr>
          <p:cNvPr id="15" name="Imagen 14">
            <a:extLst>
              <a:ext uri="{FF2B5EF4-FFF2-40B4-BE49-F238E27FC236}">
                <a16:creationId xmlns:a16="http://schemas.microsoft.com/office/drawing/2014/main" id="{76D8A5E7-B982-808A-00CE-B1373DDFD62A}"/>
              </a:ext>
            </a:extLst>
          </p:cNvPr>
          <p:cNvPicPr>
            <a:picLocks noChangeAspect="1"/>
          </p:cNvPicPr>
          <p:nvPr/>
        </p:nvPicPr>
        <p:blipFill>
          <a:blip r:embed="rId4"/>
          <a:stretch>
            <a:fillRect/>
          </a:stretch>
        </p:blipFill>
        <p:spPr>
          <a:xfrm>
            <a:off x="9454624" y="53651"/>
            <a:ext cx="844276" cy="844276"/>
          </a:xfrm>
          <a:prstGeom prst="rect">
            <a:avLst/>
          </a:prstGeom>
        </p:spPr>
      </p:pic>
    </p:spTree>
    <p:extLst>
      <p:ext uri="{BB962C8B-B14F-4D97-AF65-F5344CB8AC3E}">
        <p14:creationId xmlns:p14="http://schemas.microsoft.com/office/powerpoint/2010/main" val="28090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2CCB5352-40EC-174A-8BA6-E4E863C42698}"/>
              </a:ext>
            </a:extLst>
          </p:cNvPr>
          <p:cNvSpPr>
            <a:spLocks noGrp="1"/>
          </p:cNvSpPr>
          <p:nvPr>
            <p:ph type="sldNum" sz="quarter" idx="12"/>
          </p:nvPr>
        </p:nvSpPr>
        <p:spPr/>
        <p:txBody>
          <a:bodyPr/>
          <a:lstStyle/>
          <a:p>
            <a:fld id="{5DB78EFF-6D99-964E-A61C-7B135D469CEA}" type="slidenum">
              <a:rPr lang="es-CL" smtClean="0"/>
              <a:t>17</a:t>
            </a:fld>
            <a:endParaRPr lang="es-CL"/>
          </a:p>
        </p:txBody>
      </p:sp>
      <p:pic>
        <p:nvPicPr>
          <p:cNvPr id="7" name="Imagen 6">
            <a:extLst>
              <a:ext uri="{FF2B5EF4-FFF2-40B4-BE49-F238E27FC236}">
                <a16:creationId xmlns:a16="http://schemas.microsoft.com/office/drawing/2014/main" id="{7E19C356-CCE1-3949-B790-FE92CDCEA8F7}"/>
              </a:ext>
            </a:extLst>
          </p:cNvPr>
          <p:cNvPicPr>
            <a:picLocks noChangeAspect="1"/>
          </p:cNvPicPr>
          <p:nvPr/>
        </p:nvPicPr>
        <p:blipFill>
          <a:blip r:embed="rId2"/>
          <a:stretch>
            <a:fillRect/>
          </a:stretch>
        </p:blipFill>
        <p:spPr>
          <a:xfrm>
            <a:off x="63103" y="51088"/>
            <a:ext cx="2893219" cy="735694"/>
          </a:xfrm>
          <a:prstGeom prst="rect">
            <a:avLst/>
          </a:prstGeom>
        </p:spPr>
      </p:pic>
      <p:sp>
        <p:nvSpPr>
          <p:cNvPr id="12" name="Título 1">
            <a:extLst>
              <a:ext uri="{FF2B5EF4-FFF2-40B4-BE49-F238E27FC236}">
                <a16:creationId xmlns:a16="http://schemas.microsoft.com/office/drawing/2014/main" id="{20A0F220-F9DA-7341-85EA-5272EDADBB90}"/>
              </a:ext>
            </a:extLst>
          </p:cNvPr>
          <p:cNvSpPr txBox="1">
            <a:spLocks/>
          </p:cNvSpPr>
          <p:nvPr/>
        </p:nvSpPr>
        <p:spPr>
          <a:xfrm>
            <a:off x="550606" y="2059123"/>
            <a:ext cx="10530349" cy="1484177"/>
          </a:xfrm>
          <a:prstGeom prst="rect">
            <a:avLst/>
          </a:prstGeom>
        </p:spPr>
        <p:txBody>
          <a:bodyPr vert="horz" lIns="68580" tIns="34290" rIns="68580" bIns="3429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685800" indent="-685800">
              <a:buFont typeface="+mj-lt"/>
              <a:buAutoNum type="arabicPeriod"/>
            </a:pPr>
            <a:r>
              <a:rPr lang="es-CL" sz="2400" dirty="0"/>
              <a:t>Pablo enseña que la libertad cristiana debe ser ejercida con responsabilidad y amor, siempre considerando el impacto de nuestras acciones en los demás.</a:t>
            </a:r>
          </a:p>
        </p:txBody>
      </p:sp>
      <p:sp>
        <p:nvSpPr>
          <p:cNvPr id="2" name="Rectángulo 1">
            <a:extLst>
              <a:ext uri="{FF2B5EF4-FFF2-40B4-BE49-F238E27FC236}">
                <a16:creationId xmlns:a16="http://schemas.microsoft.com/office/drawing/2014/main" id="{C2D2A723-3D86-1217-9C21-25C9989D1A5F}"/>
              </a:ext>
            </a:extLst>
          </p:cNvPr>
          <p:cNvSpPr/>
          <p:nvPr/>
        </p:nvSpPr>
        <p:spPr>
          <a:xfrm>
            <a:off x="4167939" y="910896"/>
            <a:ext cx="3477555" cy="692497"/>
          </a:xfrm>
          <a:prstGeom prst="rect">
            <a:avLst/>
          </a:prstGeom>
          <a:noFill/>
        </p:spPr>
        <p:txBody>
          <a:bodyPr wrap="none" lIns="68580" tIns="34290" rIns="68580" bIns="34290">
            <a:spAutoFit/>
          </a:bodyPr>
          <a:lstStyle/>
          <a:p>
            <a:pPr algn="ctr"/>
            <a:r>
              <a:rPr lang="es-ES" sz="4050" u="sng" dirty="0">
                <a:ln w="0"/>
                <a:effectLst>
                  <a:outerShdw blurRad="38100" dist="19050" dir="2700000" algn="tl" rotWithShape="0">
                    <a:schemeClr val="dk1">
                      <a:alpha val="40000"/>
                    </a:schemeClr>
                  </a:outerShdw>
                </a:effectLst>
              </a:rPr>
              <a:t>Conclusiones</a:t>
            </a:r>
          </a:p>
        </p:txBody>
      </p:sp>
      <p:sp>
        <p:nvSpPr>
          <p:cNvPr id="4" name="Marcador de fecha 3">
            <a:extLst>
              <a:ext uri="{FF2B5EF4-FFF2-40B4-BE49-F238E27FC236}">
                <a16:creationId xmlns:a16="http://schemas.microsoft.com/office/drawing/2014/main" id="{6EE15FD8-7C42-DED4-426F-C51C7C18C069}"/>
              </a:ext>
            </a:extLst>
          </p:cNvPr>
          <p:cNvSpPr>
            <a:spLocks noGrp="1"/>
          </p:cNvSpPr>
          <p:nvPr>
            <p:ph type="dt" sz="half" idx="10"/>
          </p:nvPr>
        </p:nvSpPr>
        <p:spPr>
          <a:xfrm rot="5400000">
            <a:off x="10731954" y="663233"/>
            <a:ext cx="1329649" cy="304799"/>
          </a:xfrm>
        </p:spPr>
        <p:txBody>
          <a:bodyPr vert="horz" lIns="91440" tIns="45720" rIns="91440" bIns="45720" rtlCol="0" anchor="t">
            <a:normAutofit fontScale="70000" lnSpcReduction="20000"/>
          </a:bodyPr>
          <a:lstStyle/>
          <a:p>
            <a:pPr>
              <a:spcAft>
                <a:spcPts val="600"/>
              </a:spcAft>
            </a:pPr>
            <a:r>
              <a:rPr lang="en-US" dirty="0">
                <a:solidFill>
                  <a:srgbClr val="FFFFFF"/>
                </a:solidFill>
              </a:rPr>
              <a:t>08- </a:t>
            </a:r>
            <a:r>
              <a:rPr lang="en-US" dirty="0" err="1">
                <a:solidFill>
                  <a:srgbClr val="FFFFFF"/>
                </a:solidFill>
              </a:rPr>
              <a:t>Septiembre</a:t>
            </a:r>
            <a:r>
              <a:rPr lang="en-US" dirty="0">
                <a:solidFill>
                  <a:srgbClr val="FFFFFF"/>
                </a:solidFill>
              </a:rPr>
              <a:t>  2024</a:t>
            </a:r>
          </a:p>
        </p:txBody>
      </p:sp>
      <p:sp>
        <p:nvSpPr>
          <p:cNvPr id="5" name="Marcador de pie de página 4">
            <a:extLst>
              <a:ext uri="{FF2B5EF4-FFF2-40B4-BE49-F238E27FC236}">
                <a16:creationId xmlns:a16="http://schemas.microsoft.com/office/drawing/2014/main" id="{E3CDC9B6-DD1B-7670-03DA-ACD5D44697B9}"/>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dirty="0">
                <a:solidFill>
                  <a:srgbClr val="FFFFFF"/>
                </a:solidFill>
                <a:latin typeface="+mn-lt"/>
                <a:ea typeface="+mn-ea"/>
                <a:cs typeface="+mn-cs"/>
              </a:rPr>
              <a:t>Amor  </a:t>
            </a:r>
            <a:r>
              <a:rPr lang="en-US" b="0" i="0" kern="1200" dirty="0" err="1">
                <a:solidFill>
                  <a:srgbClr val="FFFFFF"/>
                </a:solidFill>
                <a:latin typeface="+mn-lt"/>
                <a:ea typeface="+mn-ea"/>
                <a:cs typeface="+mn-cs"/>
              </a:rPr>
              <a:t>por</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sobre</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Conocimiento</a:t>
            </a:r>
            <a:r>
              <a:rPr lang="en-US" b="0" i="0" kern="1200" dirty="0">
                <a:solidFill>
                  <a:srgbClr val="FFFFFF"/>
                </a:solidFill>
                <a:latin typeface="+mn-lt"/>
                <a:ea typeface="+mn-ea"/>
                <a:cs typeface="+mn-cs"/>
              </a:rPr>
              <a:t>. (I </a:t>
            </a:r>
            <a:r>
              <a:rPr lang="en-US" b="0" i="0" kern="1200" dirty="0" err="1">
                <a:solidFill>
                  <a:srgbClr val="FFFFFF"/>
                </a:solidFill>
                <a:latin typeface="+mn-lt"/>
                <a:ea typeface="+mn-ea"/>
                <a:cs typeface="+mn-cs"/>
              </a:rPr>
              <a:t>Corintios</a:t>
            </a:r>
            <a:r>
              <a:rPr lang="en-US" b="0" i="0" kern="1200" dirty="0">
                <a:solidFill>
                  <a:srgbClr val="FFFFFF"/>
                </a:solidFill>
                <a:latin typeface="+mn-lt"/>
                <a:ea typeface="+mn-ea"/>
                <a:cs typeface="+mn-cs"/>
              </a:rPr>
              <a:t> 8 &amp; 10)</a:t>
            </a:r>
          </a:p>
        </p:txBody>
      </p:sp>
      <p:sp>
        <p:nvSpPr>
          <p:cNvPr id="9" name="Título 1">
            <a:extLst>
              <a:ext uri="{FF2B5EF4-FFF2-40B4-BE49-F238E27FC236}">
                <a16:creationId xmlns:a16="http://schemas.microsoft.com/office/drawing/2014/main" id="{B81E60C3-6CC4-C8FB-CF10-277A56E42BA0}"/>
              </a:ext>
            </a:extLst>
          </p:cNvPr>
          <p:cNvSpPr txBox="1">
            <a:spLocks/>
          </p:cNvSpPr>
          <p:nvPr/>
        </p:nvSpPr>
        <p:spPr>
          <a:xfrm>
            <a:off x="550606" y="3502170"/>
            <a:ext cx="10530349" cy="1498465"/>
          </a:xfrm>
          <a:prstGeom prst="rect">
            <a:avLst/>
          </a:prstGeom>
        </p:spPr>
        <p:txBody>
          <a:bodyPr vert="horz" lIns="68580" tIns="34290" rIns="68580" bIns="3429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685800" indent="-685800">
              <a:buFont typeface="+mj-lt"/>
              <a:buAutoNum type="arabicPeriod" startAt="2"/>
            </a:pPr>
            <a:r>
              <a:rPr lang="es-CL" sz="2400" dirty="0"/>
              <a:t>Debemos cuidar que nuestras acciones den las señales o enseñanzas correctas a nuestro prójimo (señal correcta es que nuestras acciones sean de acuerdo con la voluntad de Dios). </a:t>
            </a:r>
          </a:p>
          <a:p>
            <a:pPr marL="1143000" lvl="1" indent="-685800">
              <a:buFont typeface="+mj-lt"/>
              <a:buAutoNum type="arabicPeriod" startAt="2"/>
            </a:pPr>
            <a:endParaRPr lang="es-CL" sz="100" dirty="0"/>
          </a:p>
        </p:txBody>
      </p:sp>
      <p:sp>
        <p:nvSpPr>
          <p:cNvPr id="10" name="Título 1">
            <a:extLst>
              <a:ext uri="{FF2B5EF4-FFF2-40B4-BE49-F238E27FC236}">
                <a16:creationId xmlns:a16="http://schemas.microsoft.com/office/drawing/2014/main" id="{C1D82A98-78CF-4082-B486-738F8E00E540}"/>
              </a:ext>
            </a:extLst>
          </p:cNvPr>
          <p:cNvSpPr txBox="1">
            <a:spLocks/>
          </p:cNvSpPr>
          <p:nvPr/>
        </p:nvSpPr>
        <p:spPr>
          <a:xfrm>
            <a:off x="550606" y="4943479"/>
            <a:ext cx="10530349" cy="1428745"/>
          </a:xfrm>
          <a:prstGeom prst="rect">
            <a:avLst/>
          </a:prstGeom>
        </p:spPr>
        <p:txBody>
          <a:bodyPr vert="horz" lIns="68580" tIns="34290" rIns="68580" bIns="3429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685800" indent="-685800">
              <a:buFont typeface="+mj-lt"/>
              <a:buAutoNum type="arabicPeriod" startAt="3"/>
            </a:pPr>
            <a:r>
              <a:rPr lang="es-CL" sz="2400" dirty="0"/>
              <a:t>No debemos permitir que nuestras acciones (aunque las considere que me son lícitas), desalienten o hagan tropezar a nuestro hermano en la carrera por la vida eterna.</a:t>
            </a:r>
          </a:p>
        </p:txBody>
      </p:sp>
    </p:spTree>
    <p:extLst>
      <p:ext uri="{BB962C8B-B14F-4D97-AF65-F5344CB8AC3E}">
        <p14:creationId xmlns:p14="http://schemas.microsoft.com/office/powerpoint/2010/main" val="2678071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 name="Marcador de contenido 6">
            <a:extLst>
              <a:ext uri="{FF2B5EF4-FFF2-40B4-BE49-F238E27FC236}">
                <a16:creationId xmlns:a16="http://schemas.microsoft.com/office/drawing/2014/main" id="{DB61B58E-A06B-CFEA-F7B8-BD1FE226737C}"/>
              </a:ext>
            </a:extLst>
          </p:cNvPr>
          <p:cNvPicPr>
            <a:picLocks noGrp="1" noChangeAspect="1"/>
          </p:cNvPicPr>
          <p:nvPr>
            <p:ph idx="1"/>
          </p:nvPr>
        </p:nvPicPr>
        <p:blipFill>
          <a:blip r:embed="rId3"/>
          <a:srcRect b="10000"/>
          <a:stretch/>
        </p:blipFill>
        <p:spPr>
          <a:xfrm>
            <a:off x="20" y="-51298"/>
            <a:ext cx="12191980" cy="6857990"/>
          </a:xfrm>
          <a:prstGeom prst="rect">
            <a:avLst/>
          </a:prstGeom>
        </p:spPr>
      </p:pic>
      <p:pic>
        <p:nvPicPr>
          <p:cNvPr id="8" name="Imagen 7">
            <a:extLst>
              <a:ext uri="{FF2B5EF4-FFF2-40B4-BE49-F238E27FC236}">
                <a16:creationId xmlns:a16="http://schemas.microsoft.com/office/drawing/2014/main" id="{A1DFE458-21A4-003C-AFED-2D63D20622AF}"/>
              </a:ext>
            </a:extLst>
          </p:cNvPr>
          <p:cNvPicPr>
            <a:picLocks noChangeAspect="1"/>
          </p:cNvPicPr>
          <p:nvPr/>
        </p:nvPicPr>
        <p:blipFill>
          <a:blip r:embed="rId4"/>
          <a:srcRect b="10000"/>
          <a:stretch/>
        </p:blipFill>
        <p:spPr>
          <a:xfrm>
            <a:off x="20" y="-10202"/>
            <a:ext cx="12191980" cy="6857990"/>
          </a:xfrm>
          <a:prstGeom prst="rect">
            <a:avLst/>
          </a:prstGeom>
        </p:spPr>
      </p:pic>
      <p:pic>
        <p:nvPicPr>
          <p:cNvPr id="12" name="Picture 11">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CL"/>
          </a:p>
        </p:txBody>
      </p:sp>
      <p:pic>
        <p:nvPicPr>
          <p:cNvPr id="18" name="Picture 17">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s-CL"/>
          </a:p>
        </p:txBody>
      </p:sp>
      <p:sp>
        <p:nvSpPr>
          <p:cNvPr id="24" name="Rectangle 23">
            <a:extLst>
              <a:ext uri="{FF2B5EF4-FFF2-40B4-BE49-F238E27FC236}">
                <a16:creationId xmlns:a16="http://schemas.microsoft.com/office/drawing/2014/main" id="{52B1435E-BAB8-43AB-AF6A-C15D437DC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s-CL"/>
          </a:p>
        </p:txBody>
      </p:sp>
      <p:sp>
        <p:nvSpPr>
          <p:cNvPr id="6" name="Marcador de número de diapositiva 5">
            <a:extLst>
              <a:ext uri="{FF2B5EF4-FFF2-40B4-BE49-F238E27FC236}">
                <a16:creationId xmlns:a16="http://schemas.microsoft.com/office/drawing/2014/main" id="{4CEF9977-AF20-064A-AC4B-588CE4E06B9C}"/>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a:spcAft>
                <a:spcPts val="600"/>
              </a:spcAft>
            </a:pPr>
            <a:fld id="{5DB78EFF-6D99-964E-A61C-7B135D469CEA}" type="slidenum">
              <a:rPr lang="en-US">
                <a:solidFill>
                  <a:srgbClr val="FFFFFF"/>
                </a:solidFill>
              </a:rPr>
              <a:pPr>
                <a:spcAft>
                  <a:spcPts val="600"/>
                </a:spcAft>
              </a:pPr>
              <a:t>2</a:t>
            </a:fld>
            <a:endParaRPr lang="en-US">
              <a:solidFill>
                <a:srgbClr val="FFFFFF"/>
              </a:solidFill>
            </a:endParaRPr>
          </a:p>
        </p:txBody>
      </p:sp>
      <p:pic>
        <p:nvPicPr>
          <p:cNvPr id="2" name="Imagen 1">
            <a:extLst>
              <a:ext uri="{FF2B5EF4-FFF2-40B4-BE49-F238E27FC236}">
                <a16:creationId xmlns:a16="http://schemas.microsoft.com/office/drawing/2014/main" id="{FDF2C55F-8FB2-3229-5448-8BEF29729BA5}"/>
              </a:ext>
            </a:extLst>
          </p:cNvPr>
          <p:cNvPicPr>
            <a:picLocks noChangeAspect="1"/>
          </p:cNvPicPr>
          <p:nvPr/>
        </p:nvPicPr>
        <p:blipFill>
          <a:blip r:embed="rId9"/>
          <a:stretch>
            <a:fillRect/>
          </a:stretch>
        </p:blipFill>
        <p:spPr>
          <a:xfrm>
            <a:off x="-17196" y="-47625"/>
            <a:ext cx="11125200" cy="6953250"/>
          </a:xfrm>
          <a:prstGeom prst="rect">
            <a:avLst/>
          </a:prstGeom>
        </p:spPr>
      </p:pic>
      <p:pic>
        <p:nvPicPr>
          <p:cNvPr id="5" name="Imagen 4">
            <a:extLst>
              <a:ext uri="{FF2B5EF4-FFF2-40B4-BE49-F238E27FC236}">
                <a16:creationId xmlns:a16="http://schemas.microsoft.com/office/drawing/2014/main" id="{A6AA6357-9289-9D7D-3F67-97EE8586EB74}"/>
              </a:ext>
            </a:extLst>
          </p:cNvPr>
          <p:cNvPicPr>
            <a:picLocks noChangeAspect="1"/>
          </p:cNvPicPr>
          <p:nvPr/>
        </p:nvPicPr>
        <p:blipFill>
          <a:blip r:embed="rId10"/>
          <a:stretch>
            <a:fillRect/>
          </a:stretch>
        </p:blipFill>
        <p:spPr>
          <a:xfrm>
            <a:off x="-17197" y="-61510"/>
            <a:ext cx="11054877" cy="6909298"/>
          </a:xfrm>
          <a:prstGeom prst="rect">
            <a:avLst/>
          </a:prstGeom>
        </p:spPr>
      </p:pic>
      <p:pic>
        <p:nvPicPr>
          <p:cNvPr id="11" name="Imagen 10">
            <a:extLst>
              <a:ext uri="{FF2B5EF4-FFF2-40B4-BE49-F238E27FC236}">
                <a16:creationId xmlns:a16="http://schemas.microsoft.com/office/drawing/2014/main" id="{96BD49B7-DF23-FEB8-4EB1-87239A7EE5C7}"/>
              </a:ext>
            </a:extLst>
          </p:cNvPr>
          <p:cNvPicPr>
            <a:picLocks noChangeAspect="1"/>
          </p:cNvPicPr>
          <p:nvPr/>
        </p:nvPicPr>
        <p:blipFill>
          <a:blip r:embed="rId11"/>
          <a:stretch>
            <a:fillRect/>
          </a:stretch>
        </p:blipFill>
        <p:spPr>
          <a:xfrm>
            <a:off x="-32806" y="-51298"/>
            <a:ext cx="11081261" cy="6925788"/>
          </a:xfrm>
          <a:prstGeom prst="rect">
            <a:avLst/>
          </a:prstGeom>
        </p:spPr>
      </p:pic>
      <p:pic>
        <p:nvPicPr>
          <p:cNvPr id="15" name="Imagen 14">
            <a:extLst>
              <a:ext uri="{FF2B5EF4-FFF2-40B4-BE49-F238E27FC236}">
                <a16:creationId xmlns:a16="http://schemas.microsoft.com/office/drawing/2014/main" id="{9E502890-B4A6-6B70-3705-FD8F8F4686D1}"/>
              </a:ext>
            </a:extLst>
          </p:cNvPr>
          <p:cNvPicPr>
            <a:picLocks noChangeAspect="1"/>
          </p:cNvPicPr>
          <p:nvPr/>
        </p:nvPicPr>
        <p:blipFill>
          <a:blip r:embed="rId12"/>
          <a:stretch>
            <a:fillRect/>
          </a:stretch>
        </p:blipFill>
        <p:spPr>
          <a:xfrm>
            <a:off x="-32827" y="-53298"/>
            <a:ext cx="11058075" cy="6911297"/>
          </a:xfrm>
          <a:prstGeom prst="rect">
            <a:avLst/>
          </a:prstGeom>
        </p:spPr>
      </p:pic>
      <p:pic>
        <p:nvPicPr>
          <p:cNvPr id="17" name="Imagen 16">
            <a:extLst>
              <a:ext uri="{FF2B5EF4-FFF2-40B4-BE49-F238E27FC236}">
                <a16:creationId xmlns:a16="http://schemas.microsoft.com/office/drawing/2014/main" id="{52479E9C-CB03-C446-9DAB-ECC5C49B9375}"/>
              </a:ext>
            </a:extLst>
          </p:cNvPr>
          <p:cNvPicPr>
            <a:picLocks noChangeAspect="1"/>
          </p:cNvPicPr>
          <p:nvPr/>
        </p:nvPicPr>
        <p:blipFill>
          <a:blip r:embed="rId13"/>
          <a:stretch>
            <a:fillRect/>
          </a:stretch>
        </p:blipFill>
        <p:spPr>
          <a:xfrm>
            <a:off x="251588" y="3746500"/>
            <a:ext cx="3308350" cy="2730500"/>
          </a:xfrm>
          <a:prstGeom prst="rect">
            <a:avLst/>
          </a:prstGeom>
        </p:spPr>
      </p:pic>
      <p:sp useBgFill="1">
        <p:nvSpPr>
          <p:cNvPr id="4" name="CuadroTexto 3">
            <a:extLst>
              <a:ext uri="{FF2B5EF4-FFF2-40B4-BE49-F238E27FC236}">
                <a16:creationId xmlns:a16="http://schemas.microsoft.com/office/drawing/2014/main" id="{FB5C541E-784B-76A2-4DD3-4D49F4D212AD}"/>
              </a:ext>
            </a:extLst>
          </p:cNvPr>
          <p:cNvSpPr txBox="1"/>
          <p:nvPr/>
        </p:nvSpPr>
        <p:spPr>
          <a:xfrm>
            <a:off x="5862618" y="5383277"/>
            <a:ext cx="6329362" cy="1477328"/>
          </a:xfrm>
          <a:prstGeom prst="rect">
            <a:avLst/>
          </a:prstGeom>
        </p:spPr>
        <p:txBody>
          <a:bodyPr wrap="square">
            <a:spAutoFit/>
          </a:bodyPr>
          <a:lstStyle/>
          <a:p>
            <a:r>
              <a:rPr lang="es-CL" b="0" i="0" u="none" strike="noStrike" dirty="0">
                <a:effectLst/>
                <a:latin typeface="Inter"/>
              </a:rPr>
              <a:t>Corinto tenía una doble salida al mar: al Adriático por el puerto de </a:t>
            </a:r>
            <a:r>
              <a:rPr lang="es-CL" b="0" i="0" u="none" strike="noStrike" dirty="0" err="1">
                <a:effectLst/>
                <a:latin typeface="Inter"/>
              </a:rPr>
              <a:t>Lequeo</a:t>
            </a:r>
            <a:r>
              <a:rPr lang="es-CL" b="0" i="0" u="none" strike="noStrike" dirty="0">
                <a:effectLst/>
                <a:latin typeface="Inter"/>
              </a:rPr>
              <a:t>, y al Egeo por el de </a:t>
            </a:r>
            <a:r>
              <a:rPr lang="es-CL" b="0" i="0" u="none" strike="noStrike" dirty="0" err="1">
                <a:effectLst/>
                <a:latin typeface="Inter"/>
              </a:rPr>
              <a:t>Cencrea</a:t>
            </a:r>
            <a:r>
              <a:rPr lang="es-CL" b="0" i="0" u="none" strike="noStrike" dirty="0">
                <a:effectLst/>
                <a:latin typeface="Inter"/>
              </a:rPr>
              <a:t> (cf. </a:t>
            </a:r>
            <a:r>
              <a:rPr lang="es-CL" b="0" i="0" u="none" strike="noStrike" dirty="0" err="1">
                <a:effectLst/>
                <a:latin typeface="Inter"/>
              </a:rPr>
              <a:t>Hch</a:t>
            </a:r>
            <a:r>
              <a:rPr lang="es-CL" b="0" i="0" u="none" strike="noStrike" dirty="0">
                <a:effectLst/>
                <a:latin typeface="Inter"/>
              </a:rPr>
              <a:t>. 18.18 y Ro. 16.1). Esa privilegiada situación geográfica reportaba no pocos beneficios a la ciudad, pues ambos puertos eran muy frecuentados por los barcos que hacían las rutas comerciales de los dos mares.</a:t>
            </a:r>
            <a:endParaRPr lang="es-CL" dirty="0"/>
          </a:p>
        </p:txBody>
      </p:sp>
      <p:sp useBgFill="1">
        <p:nvSpPr>
          <p:cNvPr id="25" name="CuadroTexto 24">
            <a:extLst>
              <a:ext uri="{FF2B5EF4-FFF2-40B4-BE49-F238E27FC236}">
                <a16:creationId xmlns:a16="http://schemas.microsoft.com/office/drawing/2014/main" id="{B07C7217-8707-2E23-AEE1-5E184AEFB0F0}"/>
              </a:ext>
            </a:extLst>
          </p:cNvPr>
          <p:cNvSpPr txBox="1"/>
          <p:nvPr/>
        </p:nvSpPr>
        <p:spPr>
          <a:xfrm>
            <a:off x="9305243" y="-20414"/>
            <a:ext cx="2886737" cy="2677656"/>
          </a:xfrm>
          <a:prstGeom prst="rect">
            <a:avLst/>
          </a:prstGeom>
          <a:ln w="19050">
            <a:solidFill>
              <a:schemeClr val="bg2">
                <a:lumMod val="40000"/>
                <a:lumOff val="60000"/>
              </a:schemeClr>
            </a:solidFill>
          </a:ln>
        </p:spPr>
        <p:txBody>
          <a:bodyPr wrap="square">
            <a:spAutoFit/>
          </a:bodyPr>
          <a:lstStyle/>
          <a:p>
            <a:r>
              <a:rPr lang="es-CL" sz="1400" dirty="0"/>
              <a:t>La península del Peloponeso, en el sur de Grecia, es un territorio montañoso unido al resto del país por un istmo corto y angosto. En la época del NT estaba sometida a la administración romana, como parte de la provincia de Acaya, cuya capital, Corinto, se hallaba situada a pocos kilómetros al sudoeste del istmo.</a:t>
            </a:r>
          </a:p>
        </p:txBody>
      </p:sp>
      <p:pic>
        <p:nvPicPr>
          <p:cNvPr id="19" name="Imagen 18">
            <a:extLst>
              <a:ext uri="{FF2B5EF4-FFF2-40B4-BE49-F238E27FC236}">
                <a16:creationId xmlns:a16="http://schemas.microsoft.com/office/drawing/2014/main" id="{B2160EC9-BDC6-692F-BE80-74E248B4E54D}"/>
              </a:ext>
            </a:extLst>
          </p:cNvPr>
          <p:cNvPicPr>
            <a:picLocks noChangeAspect="1"/>
          </p:cNvPicPr>
          <p:nvPr/>
        </p:nvPicPr>
        <p:blipFill>
          <a:blip r:embed="rId14"/>
          <a:stretch>
            <a:fillRect/>
          </a:stretch>
        </p:blipFill>
        <p:spPr>
          <a:xfrm>
            <a:off x="6181094" y="843789"/>
            <a:ext cx="2504068" cy="2730500"/>
          </a:xfrm>
          <a:prstGeom prst="rect">
            <a:avLst/>
          </a:prstGeom>
        </p:spPr>
      </p:pic>
      <p:sp useBgFill="1">
        <p:nvSpPr>
          <p:cNvPr id="26" name="CuadroTexto 25">
            <a:extLst>
              <a:ext uri="{FF2B5EF4-FFF2-40B4-BE49-F238E27FC236}">
                <a16:creationId xmlns:a16="http://schemas.microsoft.com/office/drawing/2014/main" id="{EF84AA69-DCFA-0678-2CBF-C3E74CF2B553}"/>
              </a:ext>
            </a:extLst>
          </p:cNvPr>
          <p:cNvSpPr txBox="1"/>
          <p:nvPr/>
        </p:nvSpPr>
        <p:spPr>
          <a:xfrm>
            <a:off x="575137" y="866401"/>
            <a:ext cx="2886737" cy="954107"/>
          </a:xfrm>
          <a:prstGeom prst="rect">
            <a:avLst/>
          </a:prstGeom>
          <a:ln w="19050">
            <a:solidFill>
              <a:schemeClr val="bg2">
                <a:lumMod val="40000"/>
                <a:lumOff val="60000"/>
              </a:schemeClr>
            </a:solidFill>
          </a:ln>
        </p:spPr>
        <p:txBody>
          <a:bodyPr wrap="square">
            <a:spAutoFit/>
          </a:bodyPr>
          <a:lstStyle/>
          <a:p>
            <a:r>
              <a:rPr lang="es-CL" sz="1400" dirty="0"/>
              <a:t>Carta escrita probablemente entre los años 54 y 57 en los cuales se encontraba viviendo en Éfeso.</a:t>
            </a:r>
          </a:p>
        </p:txBody>
      </p:sp>
    </p:spTree>
    <p:extLst>
      <p:ext uri="{BB962C8B-B14F-4D97-AF65-F5344CB8AC3E}">
        <p14:creationId xmlns:p14="http://schemas.microsoft.com/office/powerpoint/2010/main" val="382095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animBg="1"/>
      <p:bldP spid="26" grpId="0" animBg="1"/>
      <p:bldP spid="2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2" name="Picture 41">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4" name="Oval 43">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CL"/>
          </a:p>
        </p:txBody>
      </p:sp>
      <p:pic>
        <p:nvPicPr>
          <p:cNvPr id="46" name="Picture 45">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8" name="Picture 47">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0" name="Rectangle 49">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s-CL"/>
          </a:p>
        </p:txBody>
      </p:sp>
      <p:sp>
        <p:nvSpPr>
          <p:cNvPr id="52" name="Rectangle 51">
            <a:extLst>
              <a:ext uri="{FF2B5EF4-FFF2-40B4-BE49-F238E27FC236}">
                <a16:creationId xmlns:a16="http://schemas.microsoft.com/office/drawing/2014/main" id="{52B1435E-BAB8-43AB-AF6A-C15D437DC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s-CL"/>
          </a:p>
        </p:txBody>
      </p:sp>
      <p:sp>
        <p:nvSpPr>
          <p:cNvPr id="6" name="Marcador de número de diapositiva 5">
            <a:extLst>
              <a:ext uri="{FF2B5EF4-FFF2-40B4-BE49-F238E27FC236}">
                <a16:creationId xmlns:a16="http://schemas.microsoft.com/office/drawing/2014/main" id="{4CEF9977-AF20-064A-AC4B-588CE4E06B9C}"/>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a:spcAft>
                <a:spcPts val="600"/>
              </a:spcAft>
            </a:pPr>
            <a:fld id="{5DB78EFF-6D99-964E-A61C-7B135D469CEA}" type="slidenum">
              <a:rPr lang="en-US">
                <a:solidFill>
                  <a:srgbClr val="FFFFFF"/>
                </a:solidFill>
              </a:rPr>
              <a:pPr>
                <a:spcAft>
                  <a:spcPts val="600"/>
                </a:spcAft>
              </a:pPr>
              <a:t>3</a:t>
            </a:fld>
            <a:endParaRPr lang="en-US">
              <a:solidFill>
                <a:srgbClr val="FFFFFF"/>
              </a:solidFill>
            </a:endParaRPr>
          </a:p>
        </p:txBody>
      </p:sp>
      <p:sp>
        <p:nvSpPr>
          <p:cNvPr id="7" name="CuadroTexto 6">
            <a:extLst>
              <a:ext uri="{FF2B5EF4-FFF2-40B4-BE49-F238E27FC236}">
                <a16:creationId xmlns:a16="http://schemas.microsoft.com/office/drawing/2014/main" id="{DDD1EAB9-FC4D-5894-A1CC-FDF5037F5389}"/>
              </a:ext>
            </a:extLst>
          </p:cNvPr>
          <p:cNvSpPr txBox="1"/>
          <p:nvPr/>
        </p:nvSpPr>
        <p:spPr>
          <a:xfrm>
            <a:off x="187754" y="1416121"/>
            <a:ext cx="11499726" cy="1541256"/>
          </a:xfrm>
          <a:prstGeom prst="rect">
            <a:avLst/>
          </a:prstGeom>
          <a:noFill/>
        </p:spPr>
        <p:txBody>
          <a:bodyPr wrap="square">
            <a:spAutoFit/>
          </a:bodyPr>
          <a:lstStyle/>
          <a:p>
            <a:pPr>
              <a:lnSpc>
                <a:spcPct val="120000"/>
              </a:lnSpc>
            </a:pPr>
            <a:r>
              <a:rPr lang="es-CL" sz="1600" b="1" u="sng" dirty="0"/>
              <a:t>Contexto:</a:t>
            </a:r>
          </a:p>
          <a:p>
            <a:pPr>
              <a:lnSpc>
                <a:spcPct val="120000"/>
              </a:lnSpc>
            </a:pPr>
            <a:endParaRPr lang="es-CL" sz="1600" b="1" u="sng" dirty="0"/>
          </a:p>
          <a:p>
            <a:pPr>
              <a:lnSpc>
                <a:spcPct val="120000"/>
              </a:lnSpc>
            </a:pPr>
            <a:r>
              <a:rPr lang="es-CL" sz="1600" dirty="0"/>
              <a:t>En aquel ambiente, la existencia de una pequeña comunidad cristiana, compuesta en su mayor parte por personas sencillas, de origen gentil (1 Co. 1.26; 12.2) y reciente conversión, se veía sometida a fuertes tensiones espirituales y morales.</a:t>
            </a:r>
          </a:p>
        </p:txBody>
      </p:sp>
      <p:pic>
        <p:nvPicPr>
          <p:cNvPr id="16" name="Imagen 15">
            <a:extLst>
              <a:ext uri="{FF2B5EF4-FFF2-40B4-BE49-F238E27FC236}">
                <a16:creationId xmlns:a16="http://schemas.microsoft.com/office/drawing/2014/main" id="{51501979-3DE3-7BFE-8F4C-D5638461B0DE}"/>
              </a:ext>
            </a:extLst>
          </p:cNvPr>
          <p:cNvPicPr>
            <a:picLocks noChangeAspect="1"/>
          </p:cNvPicPr>
          <p:nvPr/>
        </p:nvPicPr>
        <p:blipFill>
          <a:blip r:embed="rId7"/>
          <a:stretch>
            <a:fillRect/>
          </a:stretch>
        </p:blipFill>
        <p:spPr>
          <a:xfrm>
            <a:off x="144892" y="150808"/>
            <a:ext cx="2893219" cy="735694"/>
          </a:xfrm>
          <a:prstGeom prst="rect">
            <a:avLst/>
          </a:prstGeom>
        </p:spPr>
      </p:pic>
      <p:sp>
        <p:nvSpPr>
          <p:cNvPr id="2" name="CuadroTexto 1">
            <a:extLst>
              <a:ext uri="{FF2B5EF4-FFF2-40B4-BE49-F238E27FC236}">
                <a16:creationId xmlns:a16="http://schemas.microsoft.com/office/drawing/2014/main" id="{206A391F-BBD4-F68F-67F3-EA0F4785E4FF}"/>
              </a:ext>
            </a:extLst>
          </p:cNvPr>
          <p:cNvSpPr txBox="1"/>
          <p:nvPr/>
        </p:nvSpPr>
        <p:spPr>
          <a:xfrm>
            <a:off x="144892" y="2876832"/>
            <a:ext cx="11499726" cy="1245790"/>
          </a:xfrm>
          <a:prstGeom prst="rect">
            <a:avLst/>
          </a:prstGeom>
          <a:noFill/>
        </p:spPr>
        <p:txBody>
          <a:bodyPr wrap="square">
            <a:spAutoFit/>
          </a:bodyPr>
          <a:lstStyle/>
          <a:p>
            <a:pPr>
              <a:lnSpc>
                <a:spcPct val="120000"/>
              </a:lnSpc>
            </a:pPr>
            <a:endParaRPr lang="es-CL" sz="1600" dirty="0"/>
          </a:p>
          <a:p>
            <a:pPr>
              <a:lnSpc>
                <a:spcPct val="120000"/>
              </a:lnSpc>
            </a:pPr>
            <a:r>
              <a:rPr lang="es-CL" sz="1600" dirty="0"/>
              <a:t>El anuncio del evangelio había sido bien acogido desde el principio, cuando Pablo, probablemente a comienzos de la década de los 50, llegó a Corinto procedente de Atenas. </a:t>
            </a:r>
            <a:r>
              <a:rPr lang="es-CL" sz="1600" u="sng" dirty="0"/>
              <a:t>Durante «un año y seis meses» (</a:t>
            </a:r>
            <a:r>
              <a:rPr lang="es-CL" sz="1600" u="sng" dirty="0" err="1"/>
              <a:t>Hch</a:t>
            </a:r>
            <a:r>
              <a:rPr lang="es-CL" sz="1600" u="sng" dirty="0"/>
              <a:t>. 18.11) permaneció entonces en la ciudad, entregado a la proclamación de la fe en Jesucristo (</a:t>
            </a:r>
            <a:r>
              <a:rPr lang="es-CL" sz="1600" u="sng" dirty="0" err="1"/>
              <a:t>Hch</a:t>
            </a:r>
            <a:r>
              <a:rPr lang="es-CL" sz="1600" u="sng" dirty="0"/>
              <a:t>. 18.1-18)</a:t>
            </a:r>
            <a:r>
              <a:rPr lang="es-CL" sz="1600" dirty="0"/>
              <a:t>.</a:t>
            </a:r>
          </a:p>
        </p:txBody>
      </p:sp>
      <p:sp>
        <p:nvSpPr>
          <p:cNvPr id="3" name="CuadroTexto 2">
            <a:extLst>
              <a:ext uri="{FF2B5EF4-FFF2-40B4-BE49-F238E27FC236}">
                <a16:creationId xmlns:a16="http://schemas.microsoft.com/office/drawing/2014/main" id="{682C6BFD-3452-CB37-54D0-A6E281700B82}"/>
              </a:ext>
            </a:extLst>
          </p:cNvPr>
          <p:cNvSpPr txBox="1"/>
          <p:nvPr/>
        </p:nvSpPr>
        <p:spPr>
          <a:xfrm>
            <a:off x="144892" y="4424217"/>
            <a:ext cx="11499726" cy="950325"/>
          </a:xfrm>
          <a:prstGeom prst="rect">
            <a:avLst/>
          </a:prstGeom>
          <a:noFill/>
        </p:spPr>
        <p:txBody>
          <a:bodyPr wrap="square">
            <a:spAutoFit/>
          </a:bodyPr>
          <a:lstStyle/>
          <a:p>
            <a:pPr>
              <a:lnSpc>
                <a:spcPct val="120000"/>
              </a:lnSpc>
            </a:pPr>
            <a:r>
              <a:rPr lang="es-CL" sz="1600" dirty="0"/>
              <a:t>Las primeras actuaciones del Apóstol, según su costumbre, se encaminaron a entrar en relación con los judíos residentes (</a:t>
            </a:r>
            <a:r>
              <a:rPr lang="es-CL" sz="1600" dirty="0" err="1"/>
              <a:t>Hch</a:t>
            </a:r>
            <a:r>
              <a:rPr lang="es-CL" sz="1600" dirty="0"/>
              <a:t> 18.2,4,6,8); pero la oposición de muchos de ellos lo llevó muy pronto a dedicar los mayores esfuerzos a la población gentil (</a:t>
            </a:r>
            <a:r>
              <a:rPr lang="es-CL" sz="1600" dirty="0" err="1"/>
              <a:t>Hch</a:t>
            </a:r>
            <a:r>
              <a:rPr lang="es-CL" sz="1600" dirty="0"/>
              <a:t>. 18.6).</a:t>
            </a:r>
          </a:p>
        </p:txBody>
      </p:sp>
      <p:sp>
        <p:nvSpPr>
          <p:cNvPr id="8" name="CuadroTexto 7">
            <a:extLst>
              <a:ext uri="{FF2B5EF4-FFF2-40B4-BE49-F238E27FC236}">
                <a16:creationId xmlns:a16="http://schemas.microsoft.com/office/drawing/2014/main" id="{C71A7039-DE4A-1A32-4676-72547C5DC0B6}"/>
              </a:ext>
            </a:extLst>
          </p:cNvPr>
          <p:cNvSpPr txBox="1"/>
          <p:nvPr/>
        </p:nvSpPr>
        <p:spPr>
          <a:xfrm>
            <a:off x="144892" y="5371462"/>
            <a:ext cx="11499726" cy="1245790"/>
          </a:xfrm>
          <a:prstGeom prst="rect">
            <a:avLst/>
          </a:prstGeom>
          <a:noFill/>
        </p:spPr>
        <p:txBody>
          <a:bodyPr wrap="square">
            <a:spAutoFit/>
          </a:bodyPr>
          <a:lstStyle/>
          <a:p>
            <a:pPr>
              <a:lnSpc>
                <a:spcPct val="120000"/>
              </a:lnSpc>
            </a:pPr>
            <a:endParaRPr lang="es-CL" sz="1600" dirty="0"/>
          </a:p>
          <a:p>
            <a:pPr>
              <a:lnSpc>
                <a:spcPct val="120000"/>
              </a:lnSpc>
            </a:pPr>
            <a:r>
              <a:rPr lang="es-CL" sz="1600" dirty="0"/>
              <a:t>Durante el tiempo relativamente largo que Pablo pasó entonces en la capital de Acaya, parece que su labor consistió sobre todo en poner los cimientos para que otros después de él, como </a:t>
            </a:r>
            <a:r>
              <a:rPr lang="es-CL" sz="1600" u="sng" dirty="0"/>
              <a:t>Apolos (1.12), pudieran seguir anunciando el evangelio en la región del Peloponeso (3.6-15).</a:t>
            </a:r>
          </a:p>
        </p:txBody>
      </p:sp>
      <p:pic>
        <p:nvPicPr>
          <p:cNvPr id="9" name="Imagen 8">
            <a:extLst>
              <a:ext uri="{FF2B5EF4-FFF2-40B4-BE49-F238E27FC236}">
                <a16:creationId xmlns:a16="http://schemas.microsoft.com/office/drawing/2014/main" id="{1DE85C84-89F9-AA41-2A4B-3AEC42EE6909}"/>
              </a:ext>
            </a:extLst>
          </p:cNvPr>
          <p:cNvPicPr>
            <a:picLocks noChangeAspect="1"/>
          </p:cNvPicPr>
          <p:nvPr/>
        </p:nvPicPr>
        <p:blipFill>
          <a:blip r:embed="rId8"/>
          <a:stretch>
            <a:fillRect/>
          </a:stretch>
        </p:blipFill>
        <p:spPr>
          <a:xfrm>
            <a:off x="3582529" y="93952"/>
            <a:ext cx="2893219" cy="1791249"/>
          </a:xfrm>
          <a:prstGeom prst="rect">
            <a:avLst/>
          </a:prstGeom>
        </p:spPr>
      </p:pic>
      <p:pic>
        <p:nvPicPr>
          <p:cNvPr id="10" name="Imagen 9">
            <a:extLst>
              <a:ext uri="{FF2B5EF4-FFF2-40B4-BE49-F238E27FC236}">
                <a16:creationId xmlns:a16="http://schemas.microsoft.com/office/drawing/2014/main" id="{3790F772-985F-A782-23CB-4A57C9196C3B}"/>
              </a:ext>
            </a:extLst>
          </p:cNvPr>
          <p:cNvPicPr>
            <a:picLocks noChangeAspect="1"/>
          </p:cNvPicPr>
          <p:nvPr/>
        </p:nvPicPr>
        <p:blipFill>
          <a:blip r:embed="rId9"/>
          <a:stretch>
            <a:fillRect/>
          </a:stretch>
        </p:blipFill>
        <p:spPr>
          <a:xfrm>
            <a:off x="7094152" y="96727"/>
            <a:ext cx="2135573" cy="1771703"/>
          </a:xfrm>
          <a:prstGeom prst="rect">
            <a:avLst/>
          </a:prstGeom>
        </p:spPr>
      </p:pic>
      <p:sp>
        <p:nvSpPr>
          <p:cNvPr id="11" name="Marcador de fecha 3">
            <a:extLst>
              <a:ext uri="{FF2B5EF4-FFF2-40B4-BE49-F238E27FC236}">
                <a16:creationId xmlns:a16="http://schemas.microsoft.com/office/drawing/2014/main" id="{C7D78EEC-4DFE-D2C7-BC25-58E43CAA0F84}"/>
              </a:ext>
            </a:extLst>
          </p:cNvPr>
          <p:cNvSpPr>
            <a:spLocks noGrp="1"/>
          </p:cNvSpPr>
          <p:nvPr>
            <p:ph type="dt" sz="half" idx="10"/>
          </p:nvPr>
        </p:nvSpPr>
        <p:spPr>
          <a:xfrm rot="5400000">
            <a:off x="10731954" y="663233"/>
            <a:ext cx="1329649" cy="304799"/>
          </a:xfrm>
        </p:spPr>
        <p:txBody>
          <a:bodyPr vert="horz" lIns="91440" tIns="45720" rIns="91440" bIns="45720" rtlCol="0" anchor="t">
            <a:normAutofit fontScale="70000" lnSpcReduction="20000"/>
          </a:bodyPr>
          <a:lstStyle/>
          <a:p>
            <a:pPr>
              <a:spcAft>
                <a:spcPts val="600"/>
              </a:spcAft>
            </a:pPr>
            <a:r>
              <a:rPr lang="en-US" dirty="0">
                <a:solidFill>
                  <a:srgbClr val="FFFFFF"/>
                </a:solidFill>
              </a:rPr>
              <a:t>08- </a:t>
            </a:r>
            <a:r>
              <a:rPr lang="en-US" dirty="0" err="1">
                <a:solidFill>
                  <a:srgbClr val="FFFFFF"/>
                </a:solidFill>
              </a:rPr>
              <a:t>Septiembre</a:t>
            </a:r>
            <a:r>
              <a:rPr lang="en-US" dirty="0">
                <a:solidFill>
                  <a:srgbClr val="FFFFFF"/>
                </a:solidFill>
              </a:rPr>
              <a:t>  2024</a:t>
            </a:r>
          </a:p>
        </p:txBody>
      </p:sp>
      <p:sp>
        <p:nvSpPr>
          <p:cNvPr id="12" name="Marcador de pie de página 4">
            <a:extLst>
              <a:ext uri="{FF2B5EF4-FFF2-40B4-BE49-F238E27FC236}">
                <a16:creationId xmlns:a16="http://schemas.microsoft.com/office/drawing/2014/main" id="{7B9B6E93-0B89-DBDA-477D-F4CC97957F60}"/>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dirty="0">
                <a:solidFill>
                  <a:srgbClr val="FFFFFF"/>
                </a:solidFill>
                <a:latin typeface="+mn-lt"/>
                <a:ea typeface="+mn-ea"/>
                <a:cs typeface="+mn-cs"/>
              </a:rPr>
              <a:t>Amor  </a:t>
            </a:r>
            <a:r>
              <a:rPr lang="en-US" b="0" i="0" kern="1200" dirty="0" err="1">
                <a:solidFill>
                  <a:srgbClr val="FFFFFF"/>
                </a:solidFill>
                <a:latin typeface="+mn-lt"/>
                <a:ea typeface="+mn-ea"/>
                <a:cs typeface="+mn-cs"/>
              </a:rPr>
              <a:t>por</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sobre</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Conocimiento</a:t>
            </a:r>
            <a:r>
              <a:rPr lang="en-US" b="0" i="0" kern="1200" dirty="0">
                <a:solidFill>
                  <a:srgbClr val="FFFFFF"/>
                </a:solidFill>
                <a:latin typeface="+mn-lt"/>
                <a:ea typeface="+mn-ea"/>
                <a:cs typeface="+mn-cs"/>
              </a:rPr>
              <a:t>. (I </a:t>
            </a:r>
            <a:r>
              <a:rPr lang="en-US" b="0" i="0" kern="1200" dirty="0" err="1">
                <a:solidFill>
                  <a:srgbClr val="FFFFFF"/>
                </a:solidFill>
                <a:latin typeface="+mn-lt"/>
                <a:ea typeface="+mn-ea"/>
                <a:cs typeface="+mn-cs"/>
              </a:rPr>
              <a:t>Corintios</a:t>
            </a:r>
            <a:r>
              <a:rPr lang="en-US" b="0" i="0" kern="1200" dirty="0">
                <a:solidFill>
                  <a:srgbClr val="FFFFFF"/>
                </a:solidFill>
                <a:latin typeface="+mn-lt"/>
                <a:ea typeface="+mn-ea"/>
                <a:cs typeface="+mn-cs"/>
              </a:rPr>
              <a:t> 8 &amp; 10)</a:t>
            </a:r>
          </a:p>
        </p:txBody>
      </p:sp>
    </p:spTree>
    <p:extLst>
      <p:ext uri="{BB962C8B-B14F-4D97-AF65-F5344CB8AC3E}">
        <p14:creationId xmlns:p14="http://schemas.microsoft.com/office/powerpoint/2010/main" val="272182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2" name="Picture 41">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4" name="Oval 43">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CL"/>
          </a:p>
        </p:txBody>
      </p:sp>
      <p:pic>
        <p:nvPicPr>
          <p:cNvPr id="46" name="Picture 45">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8" name="Picture 47">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0" name="Rectangle 49">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s-CL"/>
          </a:p>
        </p:txBody>
      </p:sp>
      <p:sp>
        <p:nvSpPr>
          <p:cNvPr id="52" name="Rectangle 51">
            <a:extLst>
              <a:ext uri="{FF2B5EF4-FFF2-40B4-BE49-F238E27FC236}">
                <a16:creationId xmlns:a16="http://schemas.microsoft.com/office/drawing/2014/main" id="{52B1435E-BAB8-43AB-AF6A-C15D437DC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s-CL"/>
          </a:p>
        </p:txBody>
      </p:sp>
      <p:sp>
        <p:nvSpPr>
          <p:cNvPr id="6" name="Marcador de número de diapositiva 5">
            <a:extLst>
              <a:ext uri="{FF2B5EF4-FFF2-40B4-BE49-F238E27FC236}">
                <a16:creationId xmlns:a16="http://schemas.microsoft.com/office/drawing/2014/main" id="{4CEF9977-AF20-064A-AC4B-588CE4E06B9C}"/>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a:spcAft>
                <a:spcPts val="600"/>
              </a:spcAft>
            </a:pPr>
            <a:fld id="{5DB78EFF-6D99-964E-A61C-7B135D469CEA}" type="slidenum">
              <a:rPr lang="en-US">
                <a:solidFill>
                  <a:srgbClr val="FFFFFF"/>
                </a:solidFill>
              </a:rPr>
              <a:pPr>
                <a:spcAft>
                  <a:spcPts val="600"/>
                </a:spcAft>
              </a:pPr>
              <a:t>4</a:t>
            </a:fld>
            <a:endParaRPr lang="en-US">
              <a:solidFill>
                <a:srgbClr val="FFFFFF"/>
              </a:solidFill>
            </a:endParaRPr>
          </a:p>
        </p:txBody>
      </p:sp>
      <p:sp>
        <p:nvSpPr>
          <p:cNvPr id="15" name="CuadroTexto 14">
            <a:extLst>
              <a:ext uri="{FF2B5EF4-FFF2-40B4-BE49-F238E27FC236}">
                <a16:creationId xmlns:a16="http://schemas.microsoft.com/office/drawing/2014/main" id="{AE19D078-3C1A-DEA5-CD42-54139F780A79}"/>
              </a:ext>
            </a:extLst>
          </p:cNvPr>
          <p:cNvSpPr txBox="1"/>
          <p:nvPr/>
        </p:nvSpPr>
        <p:spPr>
          <a:xfrm>
            <a:off x="199499" y="1286078"/>
            <a:ext cx="11622849" cy="2272866"/>
          </a:xfrm>
          <a:prstGeom prst="rect">
            <a:avLst/>
          </a:prstGeom>
          <a:noFill/>
        </p:spPr>
        <p:txBody>
          <a:bodyPr wrap="square">
            <a:spAutoFit/>
          </a:bodyPr>
          <a:lstStyle/>
          <a:p>
            <a:pPr>
              <a:lnSpc>
                <a:spcPct val="120000"/>
              </a:lnSpc>
            </a:pPr>
            <a:r>
              <a:rPr lang="es-CL" sz="2000" b="1" u="sng" dirty="0"/>
              <a:t>Propósito del escrito:</a:t>
            </a:r>
          </a:p>
          <a:p>
            <a:pPr>
              <a:lnSpc>
                <a:spcPct val="120000"/>
              </a:lnSpc>
            </a:pPr>
            <a:endParaRPr lang="es-CL" sz="2000" b="1" u="sng" dirty="0"/>
          </a:p>
          <a:p>
            <a:pPr>
              <a:lnSpc>
                <a:spcPct val="120000"/>
              </a:lnSpc>
            </a:pPr>
            <a:r>
              <a:rPr lang="es-CL" sz="2000" dirty="0"/>
              <a:t>Más o menos por las mismas fechas, «los de </a:t>
            </a:r>
            <a:r>
              <a:rPr lang="es-CL" sz="2000" dirty="0" err="1"/>
              <a:t>Cloé</a:t>
            </a:r>
            <a:r>
              <a:rPr lang="es-CL" sz="2000" dirty="0"/>
              <a:t>» informaron al Apóstol (1.11) de la difícil situación que estaban atravesando los creyentes corintios. </a:t>
            </a:r>
            <a:r>
              <a:rPr lang="es-CL" sz="2000" u="sng" dirty="0"/>
              <a:t>Arrastrados por la fanática adhesión personal de unos a Pablo y de otros a Pedro o a Apolos (1.12; 3.4), entre todos habían puesto en grave peligro la unidad de la iglesia</a:t>
            </a:r>
            <a:r>
              <a:rPr lang="es-CL" sz="2000" dirty="0"/>
              <a:t>.</a:t>
            </a:r>
          </a:p>
        </p:txBody>
      </p:sp>
      <p:pic>
        <p:nvPicPr>
          <p:cNvPr id="16" name="Imagen 15">
            <a:extLst>
              <a:ext uri="{FF2B5EF4-FFF2-40B4-BE49-F238E27FC236}">
                <a16:creationId xmlns:a16="http://schemas.microsoft.com/office/drawing/2014/main" id="{51501979-3DE3-7BFE-8F4C-D5638461B0DE}"/>
              </a:ext>
            </a:extLst>
          </p:cNvPr>
          <p:cNvPicPr>
            <a:picLocks noChangeAspect="1"/>
          </p:cNvPicPr>
          <p:nvPr/>
        </p:nvPicPr>
        <p:blipFill>
          <a:blip r:embed="rId7"/>
          <a:stretch>
            <a:fillRect/>
          </a:stretch>
        </p:blipFill>
        <p:spPr>
          <a:xfrm>
            <a:off x="144892" y="150808"/>
            <a:ext cx="2893219" cy="735694"/>
          </a:xfrm>
          <a:prstGeom prst="rect">
            <a:avLst/>
          </a:prstGeom>
        </p:spPr>
      </p:pic>
      <p:sp>
        <p:nvSpPr>
          <p:cNvPr id="3" name="CuadroTexto 2">
            <a:extLst>
              <a:ext uri="{FF2B5EF4-FFF2-40B4-BE49-F238E27FC236}">
                <a16:creationId xmlns:a16="http://schemas.microsoft.com/office/drawing/2014/main" id="{1D0B0491-D908-2651-C683-A4F3DCF97DC5}"/>
              </a:ext>
            </a:extLst>
          </p:cNvPr>
          <p:cNvSpPr txBox="1"/>
          <p:nvPr/>
        </p:nvSpPr>
        <p:spPr>
          <a:xfrm>
            <a:off x="199498" y="4119020"/>
            <a:ext cx="11622849" cy="1534203"/>
          </a:xfrm>
          <a:prstGeom prst="rect">
            <a:avLst/>
          </a:prstGeom>
          <a:noFill/>
        </p:spPr>
        <p:txBody>
          <a:bodyPr wrap="square">
            <a:spAutoFit/>
          </a:bodyPr>
          <a:lstStyle/>
          <a:p>
            <a:pPr>
              <a:lnSpc>
                <a:spcPct val="120000"/>
              </a:lnSpc>
            </a:pPr>
            <a:r>
              <a:rPr lang="es-CL" sz="2000" dirty="0"/>
              <a:t>Además, los antecedentes paganos de la mayoría de aquellos hermanos seguían pesando </a:t>
            </a:r>
            <a:r>
              <a:rPr lang="es-CL" sz="2000" u="sng" dirty="0"/>
              <a:t>en la conducta de algunos, y la general corrupción característica de la ciudad dejaba sentir su influencia en la congregación</a:t>
            </a:r>
            <a:r>
              <a:rPr lang="es-CL" sz="2000" dirty="0"/>
              <a:t>, de manera que incluso en su seno se daban casos de inmoralidad que exigían ser inmediatamente corregidos.</a:t>
            </a:r>
          </a:p>
        </p:txBody>
      </p:sp>
      <p:sp>
        <p:nvSpPr>
          <p:cNvPr id="8" name="Marcador de fecha 3">
            <a:extLst>
              <a:ext uri="{FF2B5EF4-FFF2-40B4-BE49-F238E27FC236}">
                <a16:creationId xmlns:a16="http://schemas.microsoft.com/office/drawing/2014/main" id="{365C9AC7-1F52-00DE-0A9C-BB579F801333}"/>
              </a:ext>
            </a:extLst>
          </p:cNvPr>
          <p:cNvSpPr>
            <a:spLocks noGrp="1"/>
          </p:cNvSpPr>
          <p:nvPr>
            <p:ph type="dt" sz="half" idx="10"/>
          </p:nvPr>
        </p:nvSpPr>
        <p:spPr>
          <a:xfrm rot="5400000">
            <a:off x="10731954" y="663233"/>
            <a:ext cx="1329649" cy="304799"/>
          </a:xfrm>
        </p:spPr>
        <p:txBody>
          <a:bodyPr vert="horz" lIns="91440" tIns="45720" rIns="91440" bIns="45720" rtlCol="0" anchor="t">
            <a:normAutofit fontScale="70000" lnSpcReduction="20000"/>
          </a:bodyPr>
          <a:lstStyle/>
          <a:p>
            <a:pPr>
              <a:spcAft>
                <a:spcPts val="600"/>
              </a:spcAft>
            </a:pPr>
            <a:r>
              <a:rPr lang="en-US" dirty="0">
                <a:solidFill>
                  <a:srgbClr val="FFFFFF"/>
                </a:solidFill>
              </a:rPr>
              <a:t>08- </a:t>
            </a:r>
            <a:r>
              <a:rPr lang="en-US" dirty="0" err="1">
                <a:solidFill>
                  <a:srgbClr val="FFFFFF"/>
                </a:solidFill>
              </a:rPr>
              <a:t>Septiembre</a:t>
            </a:r>
            <a:r>
              <a:rPr lang="en-US" dirty="0">
                <a:solidFill>
                  <a:srgbClr val="FFFFFF"/>
                </a:solidFill>
              </a:rPr>
              <a:t>  2024</a:t>
            </a:r>
          </a:p>
        </p:txBody>
      </p:sp>
      <p:sp>
        <p:nvSpPr>
          <p:cNvPr id="9" name="Marcador de pie de página 4">
            <a:extLst>
              <a:ext uri="{FF2B5EF4-FFF2-40B4-BE49-F238E27FC236}">
                <a16:creationId xmlns:a16="http://schemas.microsoft.com/office/drawing/2014/main" id="{54378769-BC3A-083B-7297-CDF5B0CC74DA}"/>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dirty="0">
                <a:solidFill>
                  <a:srgbClr val="FFFFFF"/>
                </a:solidFill>
                <a:latin typeface="+mn-lt"/>
                <a:ea typeface="+mn-ea"/>
                <a:cs typeface="+mn-cs"/>
              </a:rPr>
              <a:t>Amor  </a:t>
            </a:r>
            <a:r>
              <a:rPr lang="en-US" b="0" i="0" kern="1200" dirty="0" err="1">
                <a:solidFill>
                  <a:srgbClr val="FFFFFF"/>
                </a:solidFill>
                <a:latin typeface="+mn-lt"/>
                <a:ea typeface="+mn-ea"/>
                <a:cs typeface="+mn-cs"/>
              </a:rPr>
              <a:t>por</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sobre</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Conocimiento</a:t>
            </a:r>
            <a:r>
              <a:rPr lang="en-US" b="0" i="0" kern="1200" dirty="0">
                <a:solidFill>
                  <a:srgbClr val="FFFFFF"/>
                </a:solidFill>
                <a:latin typeface="+mn-lt"/>
                <a:ea typeface="+mn-ea"/>
                <a:cs typeface="+mn-cs"/>
              </a:rPr>
              <a:t>. (I </a:t>
            </a:r>
            <a:r>
              <a:rPr lang="en-US" b="0" i="0" kern="1200" dirty="0" err="1">
                <a:solidFill>
                  <a:srgbClr val="FFFFFF"/>
                </a:solidFill>
                <a:latin typeface="+mn-lt"/>
                <a:ea typeface="+mn-ea"/>
                <a:cs typeface="+mn-cs"/>
              </a:rPr>
              <a:t>Corintios</a:t>
            </a:r>
            <a:r>
              <a:rPr lang="en-US" b="0" i="0" kern="1200" dirty="0">
                <a:solidFill>
                  <a:srgbClr val="FFFFFF"/>
                </a:solidFill>
                <a:latin typeface="+mn-lt"/>
                <a:ea typeface="+mn-ea"/>
                <a:cs typeface="+mn-cs"/>
              </a:rPr>
              <a:t> 8 &amp; 10)</a:t>
            </a:r>
          </a:p>
        </p:txBody>
      </p:sp>
    </p:spTree>
    <p:extLst>
      <p:ext uri="{BB962C8B-B14F-4D97-AF65-F5344CB8AC3E}">
        <p14:creationId xmlns:p14="http://schemas.microsoft.com/office/powerpoint/2010/main" val="2086672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95AC5A-BF93-6D43-A35C-9CD72D16DD3E}"/>
              </a:ext>
            </a:extLst>
          </p:cNvPr>
          <p:cNvSpPr>
            <a:spLocks noGrp="1"/>
          </p:cNvSpPr>
          <p:nvPr>
            <p:ph idx="1"/>
          </p:nvPr>
        </p:nvSpPr>
        <p:spPr>
          <a:xfrm>
            <a:off x="0" y="1325498"/>
            <a:ext cx="10973488" cy="909470"/>
          </a:xfrm>
        </p:spPr>
        <p:txBody>
          <a:bodyPr>
            <a:normAutofit/>
          </a:bodyPr>
          <a:lstStyle/>
          <a:p>
            <a:pPr marL="457200" indent="-457200" algn="just">
              <a:lnSpc>
                <a:spcPct val="120000"/>
              </a:lnSpc>
              <a:buFont typeface="+mj-lt"/>
              <a:buAutoNum type="arabicPeriod"/>
            </a:pPr>
            <a:r>
              <a:rPr lang="es-CL" b="1" dirty="0"/>
              <a:t>Peligro de división en la Iglesia: </a:t>
            </a:r>
            <a:r>
              <a:rPr lang="es-CL" dirty="0"/>
              <a:t>Se estaban generando grupos de Pablo, otros de Apolos, </a:t>
            </a:r>
            <a:r>
              <a:rPr lang="es-CL" dirty="0" err="1"/>
              <a:t>etc</a:t>
            </a:r>
            <a:r>
              <a:rPr lang="es-CL" dirty="0"/>
              <a:t> (I Corintios 1:10 - 4:21).</a:t>
            </a:r>
          </a:p>
        </p:txBody>
      </p:sp>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5</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144892" y="150808"/>
            <a:ext cx="2893219" cy="735694"/>
          </a:xfrm>
          <a:prstGeom prst="rect">
            <a:avLst/>
          </a:prstGeom>
        </p:spPr>
      </p:pic>
      <p:sp>
        <p:nvSpPr>
          <p:cNvPr id="11" name="Marcador de contenido 2">
            <a:extLst>
              <a:ext uri="{FF2B5EF4-FFF2-40B4-BE49-F238E27FC236}">
                <a16:creationId xmlns:a16="http://schemas.microsoft.com/office/drawing/2014/main" id="{7E81CBDA-2668-D137-370B-6CBE5777A45A}"/>
              </a:ext>
            </a:extLst>
          </p:cNvPr>
          <p:cNvSpPr txBox="1">
            <a:spLocks/>
          </p:cNvSpPr>
          <p:nvPr/>
        </p:nvSpPr>
        <p:spPr>
          <a:xfrm>
            <a:off x="0" y="2282355"/>
            <a:ext cx="10973488" cy="9180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457200" indent="-457200" algn="just">
              <a:lnSpc>
                <a:spcPct val="120000"/>
              </a:lnSpc>
              <a:buFont typeface="+mj-lt"/>
              <a:buAutoNum type="arabicPeriod" startAt="2"/>
            </a:pPr>
            <a:r>
              <a:rPr lang="es-CL" b="1" dirty="0"/>
              <a:t>La iglesia no era capaz de corregir el pecado en la Iglesia: </a:t>
            </a:r>
            <a:r>
              <a:rPr lang="es-CL" dirty="0"/>
              <a:t>Un caso de inmoralidad sexual y litigios entre cristianos delante de los incrédulos (I Corintios 5:1 – 6:20).</a:t>
            </a:r>
          </a:p>
        </p:txBody>
      </p:sp>
      <p:sp>
        <p:nvSpPr>
          <p:cNvPr id="12" name="Marcador de contenido 2">
            <a:extLst>
              <a:ext uri="{FF2B5EF4-FFF2-40B4-BE49-F238E27FC236}">
                <a16:creationId xmlns:a16="http://schemas.microsoft.com/office/drawing/2014/main" id="{0134693B-E654-8223-57DD-CF89DC130309}"/>
              </a:ext>
            </a:extLst>
          </p:cNvPr>
          <p:cNvSpPr txBox="1">
            <a:spLocks/>
          </p:cNvSpPr>
          <p:nvPr/>
        </p:nvSpPr>
        <p:spPr>
          <a:xfrm>
            <a:off x="0" y="3247784"/>
            <a:ext cx="10973488" cy="91803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457200" indent="-457200" algn="just">
              <a:lnSpc>
                <a:spcPct val="120000"/>
              </a:lnSpc>
              <a:buFont typeface="+mj-lt"/>
              <a:buAutoNum type="arabicPeriod" startAt="3"/>
            </a:pPr>
            <a:r>
              <a:rPr lang="es-CL" b="1" dirty="0"/>
              <a:t>Consejos en el matrimonio: </a:t>
            </a:r>
            <a:r>
              <a:rPr lang="es-CL" dirty="0"/>
              <a:t>Pablo entrega varios consejos y mandatos en relación a los matrimonios (I Corintios 7:1 -40). </a:t>
            </a:r>
          </a:p>
        </p:txBody>
      </p:sp>
      <p:sp>
        <p:nvSpPr>
          <p:cNvPr id="13" name="Marcador de contenido 2">
            <a:extLst>
              <a:ext uri="{FF2B5EF4-FFF2-40B4-BE49-F238E27FC236}">
                <a16:creationId xmlns:a16="http://schemas.microsoft.com/office/drawing/2014/main" id="{144EEDD8-61BF-B249-D0F9-6601CF68F3FE}"/>
              </a:ext>
            </a:extLst>
          </p:cNvPr>
          <p:cNvSpPr txBox="1">
            <a:spLocks/>
          </p:cNvSpPr>
          <p:nvPr/>
        </p:nvSpPr>
        <p:spPr>
          <a:xfrm>
            <a:off x="0" y="4223811"/>
            <a:ext cx="10973488" cy="5482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457200" indent="-457200">
              <a:lnSpc>
                <a:spcPct val="120000"/>
              </a:lnSpc>
              <a:buFont typeface="+mj-lt"/>
              <a:buAutoNum type="arabicPeriod" startAt="4"/>
            </a:pPr>
            <a:r>
              <a:rPr lang="es-CL" b="1" dirty="0"/>
              <a:t>Relación a lo sacrificado a ídolos: </a:t>
            </a:r>
            <a:r>
              <a:rPr lang="es-CL" dirty="0"/>
              <a:t>(I Corintios 8:1-13).</a:t>
            </a:r>
          </a:p>
        </p:txBody>
      </p:sp>
      <p:sp>
        <p:nvSpPr>
          <p:cNvPr id="2" name="Marcador de contenido 2">
            <a:extLst>
              <a:ext uri="{FF2B5EF4-FFF2-40B4-BE49-F238E27FC236}">
                <a16:creationId xmlns:a16="http://schemas.microsoft.com/office/drawing/2014/main" id="{CCC4C40B-A45D-307B-2C9D-EC23805AF756}"/>
              </a:ext>
            </a:extLst>
          </p:cNvPr>
          <p:cNvSpPr txBox="1">
            <a:spLocks/>
          </p:cNvSpPr>
          <p:nvPr/>
        </p:nvSpPr>
        <p:spPr>
          <a:xfrm>
            <a:off x="-4768" y="4919143"/>
            <a:ext cx="11434768" cy="54821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457200" indent="-457200">
              <a:lnSpc>
                <a:spcPct val="120000"/>
              </a:lnSpc>
              <a:buFont typeface="+mj-lt"/>
              <a:buAutoNum type="arabicPeriod" startAt="5"/>
            </a:pPr>
            <a:r>
              <a:rPr lang="es-CL" b="1" dirty="0"/>
              <a:t>Derechos de Pablo como Apóstol: </a:t>
            </a:r>
            <a:r>
              <a:rPr lang="es-CL" dirty="0"/>
              <a:t>Pablo debiera ser ayudado por las congregaciones (I Corintios 9: 1 - 27).</a:t>
            </a:r>
          </a:p>
        </p:txBody>
      </p:sp>
      <p:sp>
        <p:nvSpPr>
          <p:cNvPr id="7" name="Marcador de contenido 2">
            <a:extLst>
              <a:ext uri="{FF2B5EF4-FFF2-40B4-BE49-F238E27FC236}">
                <a16:creationId xmlns:a16="http://schemas.microsoft.com/office/drawing/2014/main" id="{30E2742A-381D-A958-4A55-89635647CB84}"/>
              </a:ext>
            </a:extLst>
          </p:cNvPr>
          <p:cNvSpPr txBox="1">
            <a:spLocks/>
          </p:cNvSpPr>
          <p:nvPr/>
        </p:nvSpPr>
        <p:spPr>
          <a:xfrm>
            <a:off x="33328" y="5943092"/>
            <a:ext cx="11434768" cy="54821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457200" indent="-457200">
              <a:lnSpc>
                <a:spcPct val="120000"/>
              </a:lnSpc>
              <a:buFont typeface="+mj-lt"/>
              <a:buAutoNum type="arabicPeriod" startAt="6"/>
            </a:pPr>
            <a:r>
              <a:rPr lang="es-CL" b="1" dirty="0"/>
              <a:t>Amonestación contra la Idolatría: </a:t>
            </a:r>
            <a:r>
              <a:rPr lang="es-CL" dirty="0"/>
              <a:t>No participar de eventos idolátricos (I Corintios 10: 1 - 22).</a:t>
            </a:r>
          </a:p>
        </p:txBody>
      </p:sp>
      <p:sp>
        <p:nvSpPr>
          <p:cNvPr id="9" name="Marcador de fecha 3">
            <a:extLst>
              <a:ext uri="{FF2B5EF4-FFF2-40B4-BE49-F238E27FC236}">
                <a16:creationId xmlns:a16="http://schemas.microsoft.com/office/drawing/2014/main" id="{CF40E71F-FF0C-1455-B847-D15610A3FD70}"/>
              </a:ext>
            </a:extLst>
          </p:cNvPr>
          <p:cNvSpPr>
            <a:spLocks noGrp="1"/>
          </p:cNvSpPr>
          <p:nvPr>
            <p:ph type="dt" sz="half" idx="10"/>
          </p:nvPr>
        </p:nvSpPr>
        <p:spPr>
          <a:xfrm rot="5400000">
            <a:off x="10731954" y="663233"/>
            <a:ext cx="1329649" cy="304799"/>
          </a:xfrm>
        </p:spPr>
        <p:txBody>
          <a:bodyPr vert="horz" lIns="91440" tIns="45720" rIns="91440" bIns="45720" rtlCol="0" anchor="t">
            <a:normAutofit fontScale="70000" lnSpcReduction="20000"/>
          </a:bodyPr>
          <a:lstStyle/>
          <a:p>
            <a:pPr>
              <a:spcAft>
                <a:spcPts val="600"/>
              </a:spcAft>
            </a:pPr>
            <a:r>
              <a:rPr lang="en-US" dirty="0">
                <a:solidFill>
                  <a:srgbClr val="FFFFFF"/>
                </a:solidFill>
              </a:rPr>
              <a:t>08- </a:t>
            </a:r>
            <a:r>
              <a:rPr lang="en-US" dirty="0" err="1">
                <a:solidFill>
                  <a:srgbClr val="FFFFFF"/>
                </a:solidFill>
              </a:rPr>
              <a:t>Septiembre</a:t>
            </a:r>
            <a:r>
              <a:rPr lang="en-US" dirty="0">
                <a:solidFill>
                  <a:srgbClr val="FFFFFF"/>
                </a:solidFill>
              </a:rPr>
              <a:t>  2024</a:t>
            </a:r>
          </a:p>
        </p:txBody>
      </p:sp>
      <p:sp>
        <p:nvSpPr>
          <p:cNvPr id="14" name="Marcador de pie de página 4">
            <a:extLst>
              <a:ext uri="{FF2B5EF4-FFF2-40B4-BE49-F238E27FC236}">
                <a16:creationId xmlns:a16="http://schemas.microsoft.com/office/drawing/2014/main" id="{2673A9E0-D570-9AEC-F499-BEC61444E6C9}"/>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dirty="0">
                <a:solidFill>
                  <a:srgbClr val="FFFFFF"/>
                </a:solidFill>
                <a:latin typeface="+mn-lt"/>
                <a:ea typeface="+mn-ea"/>
                <a:cs typeface="+mn-cs"/>
              </a:rPr>
              <a:t>Amor  </a:t>
            </a:r>
            <a:r>
              <a:rPr lang="en-US" b="0" i="0" kern="1200" dirty="0" err="1">
                <a:solidFill>
                  <a:srgbClr val="FFFFFF"/>
                </a:solidFill>
                <a:latin typeface="+mn-lt"/>
                <a:ea typeface="+mn-ea"/>
                <a:cs typeface="+mn-cs"/>
              </a:rPr>
              <a:t>por</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sobre</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Conocimiento</a:t>
            </a:r>
            <a:r>
              <a:rPr lang="en-US" b="0" i="0" kern="1200" dirty="0">
                <a:solidFill>
                  <a:srgbClr val="FFFFFF"/>
                </a:solidFill>
                <a:latin typeface="+mn-lt"/>
                <a:ea typeface="+mn-ea"/>
                <a:cs typeface="+mn-cs"/>
              </a:rPr>
              <a:t>. (I </a:t>
            </a:r>
            <a:r>
              <a:rPr lang="en-US" b="0" i="0" kern="1200" dirty="0" err="1">
                <a:solidFill>
                  <a:srgbClr val="FFFFFF"/>
                </a:solidFill>
                <a:latin typeface="+mn-lt"/>
                <a:ea typeface="+mn-ea"/>
                <a:cs typeface="+mn-cs"/>
              </a:rPr>
              <a:t>Corintios</a:t>
            </a:r>
            <a:r>
              <a:rPr lang="en-US" b="0" i="0" kern="1200" dirty="0">
                <a:solidFill>
                  <a:srgbClr val="FFFFFF"/>
                </a:solidFill>
                <a:latin typeface="+mn-lt"/>
                <a:ea typeface="+mn-ea"/>
                <a:cs typeface="+mn-cs"/>
              </a:rPr>
              <a:t> 8 &amp; 10)</a:t>
            </a:r>
          </a:p>
        </p:txBody>
      </p:sp>
    </p:spTree>
    <p:extLst>
      <p:ext uri="{BB962C8B-B14F-4D97-AF65-F5344CB8AC3E}">
        <p14:creationId xmlns:p14="http://schemas.microsoft.com/office/powerpoint/2010/main" val="427847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95AC5A-BF93-6D43-A35C-9CD72D16DD3E}"/>
              </a:ext>
            </a:extLst>
          </p:cNvPr>
          <p:cNvSpPr>
            <a:spLocks noGrp="1"/>
          </p:cNvSpPr>
          <p:nvPr>
            <p:ph idx="1"/>
          </p:nvPr>
        </p:nvSpPr>
        <p:spPr>
          <a:xfrm>
            <a:off x="0" y="1325498"/>
            <a:ext cx="10973488" cy="909470"/>
          </a:xfrm>
        </p:spPr>
        <p:txBody>
          <a:bodyPr>
            <a:normAutofit/>
          </a:bodyPr>
          <a:lstStyle/>
          <a:p>
            <a:pPr marL="457200" indent="-457200" algn="just">
              <a:lnSpc>
                <a:spcPct val="120000"/>
              </a:lnSpc>
              <a:buFont typeface="+mj-lt"/>
              <a:buAutoNum type="arabicPeriod" startAt="7"/>
            </a:pPr>
            <a:r>
              <a:rPr lang="es-CL" b="1" dirty="0"/>
              <a:t>Hacer todo para la gloria de Dios: </a:t>
            </a:r>
            <a:r>
              <a:rPr lang="es-CL" dirty="0"/>
              <a:t>Todo lo no pecaminoso te es lícito, pero no necesariamente edifica (I Corintios 10:23 - 33).</a:t>
            </a:r>
          </a:p>
        </p:txBody>
      </p:sp>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6</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144892" y="150808"/>
            <a:ext cx="2893219" cy="735694"/>
          </a:xfrm>
          <a:prstGeom prst="rect">
            <a:avLst/>
          </a:prstGeom>
        </p:spPr>
      </p:pic>
      <p:sp>
        <p:nvSpPr>
          <p:cNvPr id="11" name="Marcador de contenido 2">
            <a:extLst>
              <a:ext uri="{FF2B5EF4-FFF2-40B4-BE49-F238E27FC236}">
                <a16:creationId xmlns:a16="http://schemas.microsoft.com/office/drawing/2014/main" id="{7E81CBDA-2668-D137-370B-6CBE5777A45A}"/>
              </a:ext>
            </a:extLst>
          </p:cNvPr>
          <p:cNvSpPr txBox="1">
            <a:spLocks/>
          </p:cNvSpPr>
          <p:nvPr/>
        </p:nvSpPr>
        <p:spPr>
          <a:xfrm>
            <a:off x="0" y="2282355"/>
            <a:ext cx="10973488" cy="9180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457200" indent="-457200" algn="just">
              <a:lnSpc>
                <a:spcPct val="120000"/>
              </a:lnSpc>
              <a:buFont typeface="+mj-lt"/>
              <a:buAutoNum type="arabicPeriod" startAt="8"/>
            </a:pPr>
            <a:r>
              <a:rPr lang="es-CL" b="1" dirty="0"/>
              <a:t>La cabeza de Cristo, el varón y la mujer: </a:t>
            </a:r>
            <a:r>
              <a:rPr lang="es-CL" dirty="0"/>
              <a:t>Un caso de inmoralidad sexual y litigios entre cristianos delante de los incrédulos (I Corintios 11:2 – 16).</a:t>
            </a:r>
          </a:p>
        </p:txBody>
      </p:sp>
      <p:sp>
        <p:nvSpPr>
          <p:cNvPr id="12" name="Marcador de contenido 2">
            <a:extLst>
              <a:ext uri="{FF2B5EF4-FFF2-40B4-BE49-F238E27FC236}">
                <a16:creationId xmlns:a16="http://schemas.microsoft.com/office/drawing/2014/main" id="{0134693B-E654-8223-57DD-CF89DC130309}"/>
              </a:ext>
            </a:extLst>
          </p:cNvPr>
          <p:cNvSpPr txBox="1">
            <a:spLocks/>
          </p:cNvSpPr>
          <p:nvPr/>
        </p:nvSpPr>
        <p:spPr>
          <a:xfrm>
            <a:off x="0" y="3247784"/>
            <a:ext cx="10973488" cy="91803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457200" indent="-457200" algn="just">
              <a:lnSpc>
                <a:spcPct val="120000"/>
              </a:lnSpc>
              <a:buFont typeface="+mj-lt"/>
              <a:buAutoNum type="arabicPeriod" startAt="9"/>
            </a:pPr>
            <a:r>
              <a:rPr lang="es-CL" b="1" dirty="0"/>
              <a:t>Participar en forma correcta de la Cena del Señor: </a:t>
            </a:r>
            <a:r>
              <a:rPr lang="es-CL" dirty="0"/>
              <a:t>Pablo corrige el sentido de la conmemoración del sacrificio de Cristo (I Corintios 11:17 -34). </a:t>
            </a:r>
          </a:p>
        </p:txBody>
      </p:sp>
      <p:sp>
        <p:nvSpPr>
          <p:cNvPr id="13" name="Marcador de contenido 2">
            <a:extLst>
              <a:ext uri="{FF2B5EF4-FFF2-40B4-BE49-F238E27FC236}">
                <a16:creationId xmlns:a16="http://schemas.microsoft.com/office/drawing/2014/main" id="{144EEDD8-61BF-B249-D0F9-6601CF68F3FE}"/>
              </a:ext>
            </a:extLst>
          </p:cNvPr>
          <p:cNvSpPr txBox="1">
            <a:spLocks/>
          </p:cNvSpPr>
          <p:nvPr/>
        </p:nvSpPr>
        <p:spPr>
          <a:xfrm>
            <a:off x="0" y="4223811"/>
            <a:ext cx="10973488" cy="5482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457200" indent="-457200">
              <a:lnSpc>
                <a:spcPct val="120000"/>
              </a:lnSpc>
              <a:buFont typeface="+mj-lt"/>
              <a:buAutoNum type="arabicPeriod" startAt="10"/>
            </a:pPr>
            <a:r>
              <a:rPr lang="es-CL" b="1" dirty="0"/>
              <a:t>Los Dones Espirituales y la preeminencia del Amor: </a:t>
            </a:r>
            <a:r>
              <a:rPr lang="es-CL" dirty="0"/>
              <a:t>(I Corintios 12:1  al 14:40).</a:t>
            </a:r>
          </a:p>
        </p:txBody>
      </p:sp>
      <p:sp>
        <p:nvSpPr>
          <p:cNvPr id="2" name="Marcador de contenido 2">
            <a:extLst>
              <a:ext uri="{FF2B5EF4-FFF2-40B4-BE49-F238E27FC236}">
                <a16:creationId xmlns:a16="http://schemas.microsoft.com/office/drawing/2014/main" id="{CCC4C40B-A45D-307B-2C9D-EC23805AF756}"/>
              </a:ext>
            </a:extLst>
          </p:cNvPr>
          <p:cNvSpPr txBox="1">
            <a:spLocks/>
          </p:cNvSpPr>
          <p:nvPr/>
        </p:nvSpPr>
        <p:spPr>
          <a:xfrm>
            <a:off x="-4768" y="4947718"/>
            <a:ext cx="11434768" cy="84703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457200" indent="-457200">
              <a:lnSpc>
                <a:spcPct val="120000"/>
              </a:lnSpc>
              <a:buFont typeface="+mj-lt"/>
              <a:buAutoNum type="arabicPeriod" startAt="11"/>
            </a:pPr>
            <a:r>
              <a:rPr lang="es-CL" b="1" dirty="0"/>
              <a:t>La Resurrección de los muertos</a:t>
            </a:r>
            <a:r>
              <a:rPr lang="es-CL" dirty="0"/>
              <a:t> : Apología y explicación de la naturaleza del cuerpo nuevo en la resurrección (I Corintios 15: 1 - 58).</a:t>
            </a:r>
          </a:p>
        </p:txBody>
      </p:sp>
      <p:sp>
        <p:nvSpPr>
          <p:cNvPr id="7" name="Marcador de contenido 2">
            <a:extLst>
              <a:ext uri="{FF2B5EF4-FFF2-40B4-BE49-F238E27FC236}">
                <a16:creationId xmlns:a16="http://schemas.microsoft.com/office/drawing/2014/main" id="{30E2742A-381D-A958-4A55-89635647CB84}"/>
              </a:ext>
            </a:extLst>
          </p:cNvPr>
          <p:cNvSpPr txBox="1">
            <a:spLocks/>
          </p:cNvSpPr>
          <p:nvPr/>
        </p:nvSpPr>
        <p:spPr>
          <a:xfrm>
            <a:off x="33328" y="6014532"/>
            <a:ext cx="11434768" cy="54821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457200" indent="-457200">
              <a:lnSpc>
                <a:spcPct val="120000"/>
              </a:lnSpc>
              <a:buFont typeface="+mj-lt"/>
              <a:buAutoNum type="arabicPeriod" startAt="12"/>
            </a:pPr>
            <a:r>
              <a:rPr lang="es-CL" b="1" dirty="0"/>
              <a:t>La Ofrenda: </a:t>
            </a:r>
            <a:r>
              <a:rPr lang="es-CL" dirty="0"/>
              <a:t>Enseñanza de cuando se hace (I Corintios 16: 1 - 4).</a:t>
            </a:r>
          </a:p>
        </p:txBody>
      </p:sp>
      <p:sp>
        <p:nvSpPr>
          <p:cNvPr id="9" name="Marcador de fecha 3">
            <a:extLst>
              <a:ext uri="{FF2B5EF4-FFF2-40B4-BE49-F238E27FC236}">
                <a16:creationId xmlns:a16="http://schemas.microsoft.com/office/drawing/2014/main" id="{959C3DC6-8C51-E46A-9F7C-84E1E48EF0CD}"/>
              </a:ext>
            </a:extLst>
          </p:cNvPr>
          <p:cNvSpPr>
            <a:spLocks noGrp="1"/>
          </p:cNvSpPr>
          <p:nvPr>
            <p:ph type="dt" sz="half" idx="10"/>
          </p:nvPr>
        </p:nvSpPr>
        <p:spPr>
          <a:xfrm rot="5400000">
            <a:off x="10731954" y="663233"/>
            <a:ext cx="1329649" cy="304799"/>
          </a:xfrm>
        </p:spPr>
        <p:txBody>
          <a:bodyPr vert="horz" lIns="91440" tIns="45720" rIns="91440" bIns="45720" rtlCol="0" anchor="t">
            <a:normAutofit fontScale="70000" lnSpcReduction="20000"/>
          </a:bodyPr>
          <a:lstStyle/>
          <a:p>
            <a:pPr>
              <a:spcAft>
                <a:spcPts val="600"/>
              </a:spcAft>
            </a:pPr>
            <a:r>
              <a:rPr lang="en-US" dirty="0">
                <a:solidFill>
                  <a:srgbClr val="FFFFFF"/>
                </a:solidFill>
              </a:rPr>
              <a:t>08- </a:t>
            </a:r>
            <a:r>
              <a:rPr lang="en-US" dirty="0" err="1">
                <a:solidFill>
                  <a:srgbClr val="FFFFFF"/>
                </a:solidFill>
              </a:rPr>
              <a:t>Septiembre</a:t>
            </a:r>
            <a:r>
              <a:rPr lang="en-US" dirty="0">
                <a:solidFill>
                  <a:srgbClr val="FFFFFF"/>
                </a:solidFill>
              </a:rPr>
              <a:t>  2024</a:t>
            </a:r>
          </a:p>
        </p:txBody>
      </p:sp>
      <p:sp>
        <p:nvSpPr>
          <p:cNvPr id="14" name="Marcador de pie de página 4">
            <a:extLst>
              <a:ext uri="{FF2B5EF4-FFF2-40B4-BE49-F238E27FC236}">
                <a16:creationId xmlns:a16="http://schemas.microsoft.com/office/drawing/2014/main" id="{BE038164-ADBE-0E3F-18E2-935697E65C9C}"/>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dirty="0">
                <a:solidFill>
                  <a:srgbClr val="FFFFFF"/>
                </a:solidFill>
                <a:latin typeface="+mn-lt"/>
                <a:ea typeface="+mn-ea"/>
                <a:cs typeface="+mn-cs"/>
              </a:rPr>
              <a:t>Amor  </a:t>
            </a:r>
            <a:r>
              <a:rPr lang="en-US" b="0" i="0" kern="1200" dirty="0" err="1">
                <a:solidFill>
                  <a:srgbClr val="FFFFFF"/>
                </a:solidFill>
                <a:latin typeface="+mn-lt"/>
                <a:ea typeface="+mn-ea"/>
                <a:cs typeface="+mn-cs"/>
              </a:rPr>
              <a:t>por</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sobre</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Conocimiento</a:t>
            </a:r>
            <a:r>
              <a:rPr lang="en-US" b="0" i="0" kern="1200" dirty="0">
                <a:solidFill>
                  <a:srgbClr val="FFFFFF"/>
                </a:solidFill>
                <a:latin typeface="+mn-lt"/>
                <a:ea typeface="+mn-ea"/>
                <a:cs typeface="+mn-cs"/>
              </a:rPr>
              <a:t>. (I </a:t>
            </a:r>
            <a:r>
              <a:rPr lang="en-US" b="0" i="0" kern="1200" dirty="0" err="1">
                <a:solidFill>
                  <a:srgbClr val="FFFFFF"/>
                </a:solidFill>
                <a:latin typeface="+mn-lt"/>
                <a:ea typeface="+mn-ea"/>
                <a:cs typeface="+mn-cs"/>
              </a:rPr>
              <a:t>Corintios</a:t>
            </a:r>
            <a:r>
              <a:rPr lang="en-US" b="0" i="0" kern="1200" dirty="0">
                <a:solidFill>
                  <a:srgbClr val="FFFFFF"/>
                </a:solidFill>
                <a:latin typeface="+mn-lt"/>
                <a:ea typeface="+mn-ea"/>
                <a:cs typeface="+mn-cs"/>
              </a:rPr>
              <a:t> 8 &amp; 10)</a:t>
            </a:r>
          </a:p>
        </p:txBody>
      </p:sp>
    </p:spTree>
    <p:extLst>
      <p:ext uri="{BB962C8B-B14F-4D97-AF65-F5344CB8AC3E}">
        <p14:creationId xmlns:p14="http://schemas.microsoft.com/office/powerpoint/2010/main" val="378932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95AC5A-BF93-6D43-A35C-9CD72D16DD3E}"/>
              </a:ext>
            </a:extLst>
          </p:cNvPr>
          <p:cNvSpPr>
            <a:spLocks noGrp="1"/>
          </p:cNvSpPr>
          <p:nvPr>
            <p:ph idx="1"/>
          </p:nvPr>
        </p:nvSpPr>
        <p:spPr>
          <a:xfrm>
            <a:off x="12700" y="963139"/>
            <a:ext cx="10748460" cy="4579560"/>
          </a:xfrm>
        </p:spPr>
        <p:txBody>
          <a:bodyPr>
            <a:normAutofit fontScale="92500" lnSpcReduction="10000"/>
          </a:bodyPr>
          <a:lstStyle/>
          <a:p>
            <a:pPr marL="342900" indent="-342900" algn="just">
              <a:lnSpc>
                <a:spcPct val="120000"/>
              </a:lnSpc>
              <a:buSzPct val="110000"/>
              <a:buFont typeface="+mj-lt"/>
              <a:buAutoNum type="arabicPeriod"/>
            </a:pPr>
            <a:r>
              <a:rPr lang="es-CL" b="1" dirty="0"/>
              <a:t>I Corintios 10: 23-30:</a:t>
            </a:r>
          </a:p>
          <a:p>
            <a:pPr marL="300038" lvl="1" indent="0" algn="just">
              <a:lnSpc>
                <a:spcPct val="140000"/>
              </a:lnSpc>
              <a:buNone/>
            </a:pPr>
            <a:r>
              <a:rPr lang="es-CL" sz="2000" b="1" baseline="30000" dirty="0">
                <a:solidFill>
                  <a:srgbClr val="FFC000"/>
                </a:solidFill>
              </a:rPr>
              <a:t>23</a:t>
            </a:r>
            <a:r>
              <a:rPr lang="es-CL" sz="2000" dirty="0"/>
              <a:t>Todo me es lícito, pero no todo conviene; todo me es lícito, pero no todo edifica. </a:t>
            </a:r>
            <a:r>
              <a:rPr lang="es-CL" sz="2000" b="1" baseline="30000" dirty="0">
                <a:solidFill>
                  <a:srgbClr val="FFC000"/>
                </a:solidFill>
              </a:rPr>
              <a:t>24</a:t>
            </a:r>
            <a:r>
              <a:rPr lang="es-CL" sz="2000" dirty="0"/>
              <a:t>Ninguno busque su propio bien, sino el del otro. </a:t>
            </a:r>
            <a:r>
              <a:rPr lang="es-CL" sz="2000" b="1" baseline="30000" dirty="0">
                <a:solidFill>
                  <a:srgbClr val="FFC000"/>
                </a:solidFill>
              </a:rPr>
              <a:t>25</a:t>
            </a:r>
            <a:r>
              <a:rPr lang="es-CL" sz="2000" dirty="0"/>
              <a:t>De todo lo que se vende en la carnicería, comed, sin preguntar nada por motivos de conciencia; </a:t>
            </a:r>
            <a:r>
              <a:rPr lang="es-CL" sz="2000" b="1" baseline="30000" dirty="0">
                <a:solidFill>
                  <a:srgbClr val="FFC000"/>
                </a:solidFill>
              </a:rPr>
              <a:t>26</a:t>
            </a:r>
            <a:r>
              <a:rPr lang="es-CL" sz="2000" dirty="0"/>
              <a:t>porque del Señor es la tierra y su plenitud. </a:t>
            </a:r>
            <a:r>
              <a:rPr lang="es-CL" sz="2000" b="1" baseline="30000" dirty="0">
                <a:solidFill>
                  <a:srgbClr val="FFC000"/>
                </a:solidFill>
              </a:rPr>
              <a:t>27</a:t>
            </a:r>
            <a:r>
              <a:rPr lang="es-CL" sz="2000" dirty="0"/>
              <a:t>Si algún incrédulo os invita, y queréis ir, de todo lo que se os ponga delante comed, sin preguntar nada por motivos de conciencia. </a:t>
            </a:r>
            <a:r>
              <a:rPr lang="es-CL" sz="2000" b="1" baseline="30000" dirty="0">
                <a:solidFill>
                  <a:srgbClr val="FFC000"/>
                </a:solidFill>
              </a:rPr>
              <a:t>28</a:t>
            </a:r>
            <a:r>
              <a:rPr lang="es-CL" sz="2000" dirty="0"/>
              <a:t>Mas si alguien os dijere: Esto fue sacrificado a los ídolos; no lo comáis, por causa de aquel que lo declaró, y por motivos de conciencia; porque del Señor es la tierra y su plenitud. </a:t>
            </a:r>
            <a:r>
              <a:rPr lang="es-CL" sz="2000" b="1" baseline="30000" dirty="0">
                <a:solidFill>
                  <a:srgbClr val="FFC000"/>
                </a:solidFill>
              </a:rPr>
              <a:t>29</a:t>
            </a:r>
            <a:r>
              <a:rPr lang="es-CL" sz="2000" dirty="0"/>
              <a:t>La conciencia, digo, no la tuya, sino la del otro. Pues ¿por qué se ha de juzgar mi libertad por la conciencia de otro? </a:t>
            </a:r>
            <a:r>
              <a:rPr lang="es-CL" sz="2000" b="1" baseline="30000" dirty="0">
                <a:solidFill>
                  <a:srgbClr val="FFC000"/>
                </a:solidFill>
              </a:rPr>
              <a:t>30</a:t>
            </a:r>
            <a:r>
              <a:rPr lang="es-CL" sz="2000" dirty="0"/>
              <a:t>Y si yo con agradecimiento participo, ¿por qué he de ser censurado por aquello de que doy gracias?</a:t>
            </a:r>
          </a:p>
          <a:p>
            <a:pPr marL="300038" lvl="1" indent="0" algn="just">
              <a:lnSpc>
                <a:spcPct val="120000"/>
              </a:lnSpc>
              <a:buNone/>
            </a:pPr>
            <a:endParaRPr lang="es-CL" sz="2000" dirty="0"/>
          </a:p>
        </p:txBody>
      </p:sp>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7</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84140" y="97020"/>
            <a:ext cx="2893219" cy="735694"/>
          </a:xfrm>
          <a:prstGeom prst="rect">
            <a:avLst/>
          </a:prstGeom>
        </p:spPr>
      </p:pic>
      <p:sp>
        <p:nvSpPr>
          <p:cNvPr id="25" name="Marcador de fecha 3">
            <a:extLst>
              <a:ext uri="{FF2B5EF4-FFF2-40B4-BE49-F238E27FC236}">
                <a16:creationId xmlns:a16="http://schemas.microsoft.com/office/drawing/2014/main" id="{FE3A2FA1-72F4-9187-C8E1-E53824E248DA}"/>
              </a:ext>
            </a:extLst>
          </p:cNvPr>
          <p:cNvSpPr>
            <a:spLocks noGrp="1"/>
          </p:cNvSpPr>
          <p:nvPr>
            <p:ph type="dt" sz="half" idx="10"/>
          </p:nvPr>
        </p:nvSpPr>
        <p:spPr>
          <a:xfrm rot="5400000">
            <a:off x="10731954" y="663233"/>
            <a:ext cx="1329649" cy="304799"/>
          </a:xfrm>
        </p:spPr>
        <p:txBody>
          <a:bodyPr vert="horz" lIns="91440" tIns="45720" rIns="91440" bIns="45720" rtlCol="0" anchor="t">
            <a:normAutofit fontScale="70000" lnSpcReduction="20000"/>
          </a:bodyPr>
          <a:lstStyle/>
          <a:p>
            <a:pPr>
              <a:spcAft>
                <a:spcPts val="600"/>
              </a:spcAft>
            </a:pPr>
            <a:r>
              <a:rPr lang="en-US" dirty="0">
                <a:solidFill>
                  <a:srgbClr val="FFFFFF"/>
                </a:solidFill>
              </a:rPr>
              <a:t>08- </a:t>
            </a:r>
            <a:r>
              <a:rPr lang="en-US" dirty="0" err="1">
                <a:solidFill>
                  <a:srgbClr val="FFFFFF"/>
                </a:solidFill>
              </a:rPr>
              <a:t>Septiembre</a:t>
            </a:r>
            <a:r>
              <a:rPr lang="en-US" dirty="0">
                <a:solidFill>
                  <a:srgbClr val="FFFFFF"/>
                </a:solidFill>
              </a:rPr>
              <a:t>  2024</a:t>
            </a:r>
          </a:p>
        </p:txBody>
      </p:sp>
      <p:sp>
        <p:nvSpPr>
          <p:cNvPr id="26" name="Marcador de pie de página 4">
            <a:extLst>
              <a:ext uri="{FF2B5EF4-FFF2-40B4-BE49-F238E27FC236}">
                <a16:creationId xmlns:a16="http://schemas.microsoft.com/office/drawing/2014/main" id="{B668F3B9-9C0E-532B-D910-1A05DAB4B16E}"/>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dirty="0">
                <a:solidFill>
                  <a:srgbClr val="FFFFFF"/>
                </a:solidFill>
                <a:latin typeface="+mn-lt"/>
                <a:ea typeface="+mn-ea"/>
                <a:cs typeface="+mn-cs"/>
              </a:rPr>
              <a:t>Amor  </a:t>
            </a:r>
            <a:r>
              <a:rPr lang="en-US" b="0" i="0" kern="1200" dirty="0" err="1">
                <a:solidFill>
                  <a:srgbClr val="FFFFFF"/>
                </a:solidFill>
                <a:latin typeface="+mn-lt"/>
                <a:ea typeface="+mn-ea"/>
                <a:cs typeface="+mn-cs"/>
              </a:rPr>
              <a:t>por</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sobre</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Conocimiento</a:t>
            </a:r>
            <a:r>
              <a:rPr lang="en-US" b="0" i="0" kern="1200" dirty="0">
                <a:solidFill>
                  <a:srgbClr val="FFFFFF"/>
                </a:solidFill>
                <a:latin typeface="+mn-lt"/>
                <a:ea typeface="+mn-ea"/>
                <a:cs typeface="+mn-cs"/>
              </a:rPr>
              <a:t>. (I </a:t>
            </a:r>
            <a:r>
              <a:rPr lang="en-US" b="0" i="0" kern="1200" dirty="0" err="1">
                <a:solidFill>
                  <a:srgbClr val="FFFFFF"/>
                </a:solidFill>
                <a:latin typeface="+mn-lt"/>
                <a:ea typeface="+mn-ea"/>
                <a:cs typeface="+mn-cs"/>
              </a:rPr>
              <a:t>Corintios</a:t>
            </a:r>
            <a:r>
              <a:rPr lang="en-US" b="0" i="0" kern="1200" dirty="0">
                <a:solidFill>
                  <a:srgbClr val="FFFFFF"/>
                </a:solidFill>
                <a:latin typeface="+mn-lt"/>
                <a:ea typeface="+mn-ea"/>
                <a:cs typeface="+mn-cs"/>
              </a:rPr>
              <a:t> 8 &amp; 10)</a:t>
            </a:r>
          </a:p>
        </p:txBody>
      </p:sp>
      <p:pic>
        <p:nvPicPr>
          <p:cNvPr id="27" name="Imagen 26">
            <a:extLst>
              <a:ext uri="{FF2B5EF4-FFF2-40B4-BE49-F238E27FC236}">
                <a16:creationId xmlns:a16="http://schemas.microsoft.com/office/drawing/2014/main" id="{9A19FDEF-96C3-2EF8-619B-73E81AF2D306}"/>
              </a:ext>
            </a:extLst>
          </p:cNvPr>
          <p:cNvPicPr>
            <a:picLocks noChangeAspect="1"/>
          </p:cNvPicPr>
          <p:nvPr/>
        </p:nvPicPr>
        <p:blipFill>
          <a:blip r:embed="rId3"/>
          <a:stretch>
            <a:fillRect/>
          </a:stretch>
        </p:blipFill>
        <p:spPr>
          <a:xfrm>
            <a:off x="9454624" y="53651"/>
            <a:ext cx="844276" cy="844276"/>
          </a:xfrm>
          <a:prstGeom prst="rect">
            <a:avLst/>
          </a:prstGeom>
        </p:spPr>
      </p:pic>
    </p:spTree>
    <p:extLst>
      <p:ext uri="{BB962C8B-B14F-4D97-AF65-F5344CB8AC3E}">
        <p14:creationId xmlns:p14="http://schemas.microsoft.com/office/powerpoint/2010/main" val="1346688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95AC5A-BF93-6D43-A35C-9CD72D16DD3E}"/>
              </a:ext>
            </a:extLst>
          </p:cNvPr>
          <p:cNvSpPr>
            <a:spLocks noGrp="1"/>
          </p:cNvSpPr>
          <p:nvPr>
            <p:ph idx="1"/>
          </p:nvPr>
        </p:nvSpPr>
        <p:spPr>
          <a:xfrm>
            <a:off x="12700" y="963139"/>
            <a:ext cx="10748460" cy="4579560"/>
          </a:xfrm>
        </p:spPr>
        <p:txBody>
          <a:bodyPr>
            <a:normAutofit fontScale="92500" lnSpcReduction="10000"/>
          </a:bodyPr>
          <a:lstStyle/>
          <a:p>
            <a:pPr marL="342900" indent="-342900" algn="just">
              <a:lnSpc>
                <a:spcPct val="120000"/>
              </a:lnSpc>
              <a:buSzPct val="110000"/>
              <a:buFont typeface="+mj-lt"/>
              <a:buAutoNum type="arabicPeriod"/>
            </a:pPr>
            <a:r>
              <a:rPr lang="es-CL" b="1" dirty="0"/>
              <a:t>I Corintios 10: 23-30:</a:t>
            </a:r>
          </a:p>
          <a:p>
            <a:pPr marL="300038" lvl="1" indent="0" algn="just">
              <a:lnSpc>
                <a:spcPct val="140000"/>
              </a:lnSpc>
              <a:buNone/>
            </a:pPr>
            <a:r>
              <a:rPr lang="es-CL" sz="2000" b="1" baseline="30000" dirty="0">
                <a:solidFill>
                  <a:srgbClr val="FFC000"/>
                </a:solidFill>
              </a:rPr>
              <a:t>23</a:t>
            </a:r>
            <a:r>
              <a:rPr lang="es-CL" sz="2000" dirty="0"/>
              <a:t>Todo me es lícito, pero no todo conviene; todo me es lícito, pero no todo edifica. </a:t>
            </a:r>
            <a:r>
              <a:rPr lang="es-CL" sz="2000" b="1" baseline="30000" dirty="0">
                <a:solidFill>
                  <a:srgbClr val="FFC000"/>
                </a:solidFill>
              </a:rPr>
              <a:t>24</a:t>
            </a:r>
            <a:r>
              <a:rPr lang="es-CL" sz="2000" dirty="0"/>
              <a:t>Ninguno busque su propio bien, sino el del otro. </a:t>
            </a:r>
            <a:r>
              <a:rPr lang="es-CL" sz="2000" b="1" baseline="30000" dirty="0">
                <a:solidFill>
                  <a:schemeClr val="bg1">
                    <a:lumMod val="50000"/>
                    <a:lumOff val="50000"/>
                  </a:schemeClr>
                </a:solidFill>
              </a:rPr>
              <a:t>25</a:t>
            </a:r>
            <a:r>
              <a:rPr lang="es-CL" sz="2000" dirty="0">
                <a:solidFill>
                  <a:schemeClr val="bg1">
                    <a:lumMod val="50000"/>
                    <a:lumOff val="50000"/>
                  </a:schemeClr>
                </a:solidFill>
              </a:rPr>
              <a:t>De todo lo que se vende en la carnicería, comed, sin preguntar nada por motivos de conciencia; </a:t>
            </a:r>
            <a:r>
              <a:rPr lang="es-CL" sz="2000" b="1" baseline="30000" dirty="0">
                <a:solidFill>
                  <a:schemeClr val="bg1">
                    <a:lumMod val="50000"/>
                    <a:lumOff val="50000"/>
                  </a:schemeClr>
                </a:solidFill>
              </a:rPr>
              <a:t>26</a:t>
            </a:r>
            <a:r>
              <a:rPr lang="es-CL" sz="2000" dirty="0">
                <a:solidFill>
                  <a:schemeClr val="bg1">
                    <a:lumMod val="50000"/>
                    <a:lumOff val="50000"/>
                  </a:schemeClr>
                </a:solidFill>
              </a:rPr>
              <a:t>porque del Señor es la tierra y su plenitud. </a:t>
            </a:r>
            <a:r>
              <a:rPr lang="es-CL" sz="2000" b="1" baseline="30000" dirty="0">
                <a:solidFill>
                  <a:schemeClr val="bg1">
                    <a:lumMod val="50000"/>
                    <a:lumOff val="50000"/>
                  </a:schemeClr>
                </a:solidFill>
              </a:rPr>
              <a:t>27</a:t>
            </a:r>
            <a:r>
              <a:rPr lang="es-CL" sz="2000" dirty="0">
                <a:solidFill>
                  <a:schemeClr val="bg1">
                    <a:lumMod val="50000"/>
                    <a:lumOff val="50000"/>
                  </a:schemeClr>
                </a:solidFill>
              </a:rPr>
              <a:t>Si algún incrédulo os invita, y queréis ir, de todo lo que se os ponga delante comed, sin preguntar nada por motivos de conciencia. </a:t>
            </a:r>
            <a:r>
              <a:rPr lang="es-CL" sz="2000" b="1" baseline="30000" dirty="0">
                <a:solidFill>
                  <a:schemeClr val="bg1">
                    <a:lumMod val="50000"/>
                    <a:lumOff val="50000"/>
                  </a:schemeClr>
                </a:solidFill>
              </a:rPr>
              <a:t>28</a:t>
            </a:r>
            <a:r>
              <a:rPr lang="es-CL" sz="2000" dirty="0">
                <a:solidFill>
                  <a:schemeClr val="bg1">
                    <a:lumMod val="50000"/>
                    <a:lumOff val="50000"/>
                  </a:schemeClr>
                </a:solidFill>
              </a:rPr>
              <a:t>Mas si alguien os dijere: Esto fue sacrificado a los ídolos; no lo comáis, por causa de aquel que lo declaró, y por motivos de conciencia; porque del Señor es la tierra y su plenitud. </a:t>
            </a:r>
            <a:r>
              <a:rPr lang="es-CL" sz="2000" b="1" baseline="30000" dirty="0">
                <a:solidFill>
                  <a:schemeClr val="bg1">
                    <a:lumMod val="50000"/>
                    <a:lumOff val="50000"/>
                  </a:schemeClr>
                </a:solidFill>
              </a:rPr>
              <a:t>29</a:t>
            </a:r>
            <a:r>
              <a:rPr lang="es-CL" sz="2000" dirty="0">
                <a:solidFill>
                  <a:schemeClr val="bg1">
                    <a:lumMod val="50000"/>
                    <a:lumOff val="50000"/>
                  </a:schemeClr>
                </a:solidFill>
              </a:rPr>
              <a:t>La conciencia, digo, no la tuya, sino la del otro. Pues ¿por qué se ha de juzgar mi libertad por la conciencia de otro? </a:t>
            </a:r>
            <a:r>
              <a:rPr lang="es-CL" sz="2000" b="1" baseline="30000" dirty="0">
                <a:solidFill>
                  <a:schemeClr val="bg1">
                    <a:lumMod val="50000"/>
                    <a:lumOff val="50000"/>
                  </a:schemeClr>
                </a:solidFill>
              </a:rPr>
              <a:t>30</a:t>
            </a:r>
            <a:r>
              <a:rPr lang="es-CL" sz="2000" dirty="0">
                <a:solidFill>
                  <a:schemeClr val="bg1">
                    <a:lumMod val="50000"/>
                    <a:lumOff val="50000"/>
                  </a:schemeClr>
                </a:solidFill>
              </a:rPr>
              <a:t>Y si yo con agradecimiento participo, ¿por qué he de ser censurado por aquello de que doy gracias?</a:t>
            </a:r>
          </a:p>
          <a:p>
            <a:pPr marL="300038" lvl="1" indent="0" algn="just">
              <a:lnSpc>
                <a:spcPct val="120000"/>
              </a:lnSpc>
              <a:buNone/>
            </a:pPr>
            <a:endParaRPr lang="es-CL" sz="2000" dirty="0"/>
          </a:p>
        </p:txBody>
      </p:sp>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8</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84140" y="97020"/>
            <a:ext cx="2893219" cy="735694"/>
          </a:xfrm>
          <a:prstGeom prst="rect">
            <a:avLst/>
          </a:prstGeom>
        </p:spPr>
      </p:pic>
      <p:sp>
        <p:nvSpPr>
          <p:cNvPr id="4" name="CuadroTexto 3">
            <a:extLst>
              <a:ext uri="{FF2B5EF4-FFF2-40B4-BE49-F238E27FC236}">
                <a16:creationId xmlns:a16="http://schemas.microsoft.com/office/drawing/2014/main" id="{5BB82151-E2C5-D4A1-B7A2-B60C4417EDCC}"/>
              </a:ext>
            </a:extLst>
          </p:cNvPr>
          <p:cNvSpPr txBox="1"/>
          <p:nvPr/>
        </p:nvSpPr>
        <p:spPr>
          <a:xfrm>
            <a:off x="3099228" y="142837"/>
            <a:ext cx="7254412" cy="1015663"/>
          </a:xfrm>
          <a:prstGeom prst="rect">
            <a:avLst/>
          </a:prstGeom>
          <a:noFill/>
          <a:ln>
            <a:solidFill>
              <a:schemeClr val="tx1"/>
            </a:solidFill>
          </a:ln>
        </p:spPr>
        <p:txBody>
          <a:bodyPr wrap="square" rtlCol="0">
            <a:spAutoFit/>
          </a:bodyPr>
          <a:lstStyle/>
          <a:p>
            <a:r>
              <a:rPr lang="es-CL" sz="2000" dirty="0">
                <a:solidFill>
                  <a:srgbClr val="00B0F0"/>
                </a:solidFill>
                <a:latin typeface="ADLaM Display" panose="02010000000000000000" pitchFamily="2" charset="77"/>
                <a:ea typeface="ADLaM Display" panose="02010000000000000000" pitchFamily="2" charset="77"/>
                <a:cs typeface="ADLaM Display" panose="02010000000000000000" pitchFamily="2" charset="77"/>
              </a:rPr>
              <a:t>Esto significa que, aunque los cristianos tienen libertad para hacer muchas cosas (no pecaminosas), no todas son beneficiosas o constructivas.</a:t>
            </a:r>
          </a:p>
        </p:txBody>
      </p:sp>
      <p:sp>
        <p:nvSpPr>
          <p:cNvPr id="5" name="Rectángulo 4">
            <a:extLst>
              <a:ext uri="{FF2B5EF4-FFF2-40B4-BE49-F238E27FC236}">
                <a16:creationId xmlns:a16="http://schemas.microsoft.com/office/drawing/2014/main" id="{D5CF7DE2-4FC2-930B-FCCA-55D2CDEEB13E}"/>
              </a:ext>
            </a:extLst>
          </p:cNvPr>
          <p:cNvSpPr/>
          <p:nvPr/>
        </p:nvSpPr>
        <p:spPr>
          <a:xfrm>
            <a:off x="3457575" y="1485899"/>
            <a:ext cx="2185988" cy="342900"/>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93959D70-776D-3548-1C36-853C495E4396}"/>
              </a:ext>
            </a:extLst>
          </p:cNvPr>
          <p:cNvSpPr/>
          <p:nvPr/>
        </p:nvSpPr>
        <p:spPr>
          <a:xfrm>
            <a:off x="8669654" y="1502021"/>
            <a:ext cx="2031685" cy="326778"/>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45442B05-1087-EA4E-8712-87CAA4DA740A}"/>
              </a:ext>
            </a:extLst>
          </p:cNvPr>
          <p:cNvSpPr/>
          <p:nvPr/>
        </p:nvSpPr>
        <p:spPr>
          <a:xfrm>
            <a:off x="592452" y="1860459"/>
            <a:ext cx="5822634" cy="342899"/>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Abrir corchete 21">
            <a:extLst>
              <a:ext uri="{FF2B5EF4-FFF2-40B4-BE49-F238E27FC236}">
                <a16:creationId xmlns:a16="http://schemas.microsoft.com/office/drawing/2014/main" id="{97E535C0-90C7-24A4-B794-F37C7A3386F8}"/>
              </a:ext>
            </a:extLst>
          </p:cNvPr>
          <p:cNvSpPr/>
          <p:nvPr/>
        </p:nvSpPr>
        <p:spPr>
          <a:xfrm>
            <a:off x="84141" y="1485898"/>
            <a:ext cx="232226" cy="717459"/>
          </a:xfrm>
          <a:prstGeom prst="leftBracket">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24" name="CuadroTexto 23">
            <a:extLst>
              <a:ext uri="{FF2B5EF4-FFF2-40B4-BE49-F238E27FC236}">
                <a16:creationId xmlns:a16="http://schemas.microsoft.com/office/drawing/2014/main" id="{D039265D-4CE4-9DBD-A25C-5C7240480BF8}"/>
              </a:ext>
            </a:extLst>
          </p:cNvPr>
          <p:cNvSpPr txBox="1"/>
          <p:nvPr/>
        </p:nvSpPr>
        <p:spPr>
          <a:xfrm>
            <a:off x="2940858" y="5752249"/>
            <a:ext cx="8813116" cy="830997"/>
          </a:xfrm>
          <a:prstGeom prst="rect">
            <a:avLst/>
          </a:prstGeom>
          <a:noFill/>
          <a:ln>
            <a:solidFill>
              <a:schemeClr val="tx1"/>
            </a:solidFill>
          </a:ln>
        </p:spPr>
        <p:txBody>
          <a:bodyPr wrap="square" rtlCol="0">
            <a:spAutoFit/>
          </a:bodyPr>
          <a:lstStyle/>
          <a:p>
            <a:r>
              <a:rPr lang="es-CL" sz="2400" dirty="0">
                <a:solidFill>
                  <a:srgbClr val="00B0F0"/>
                </a:solidFill>
                <a:latin typeface="ADLaM Display" panose="02010000000000000000" pitchFamily="2" charset="77"/>
                <a:ea typeface="ADLaM Display" panose="02010000000000000000" pitchFamily="2" charset="77"/>
                <a:cs typeface="ADLaM Display" panose="02010000000000000000" pitchFamily="2" charset="77"/>
              </a:rPr>
              <a:t>La CLAVE es buscar no solo el propio bien, sino también el bien de los demás.</a:t>
            </a:r>
          </a:p>
        </p:txBody>
      </p:sp>
      <p:sp>
        <p:nvSpPr>
          <p:cNvPr id="12" name="Marcador de fecha 3">
            <a:extLst>
              <a:ext uri="{FF2B5EF4-FFF2-40B4-BE49-F238E27FC236}">
                <a16:creationId xmlns:a16="http://schemas.microsoft.com/office/drawing/2014/main" id="{AF6D1CE1-CB84-0913-D11E-647F28187528}"/>
              </a:ext>
            </a:extLst>
          </p:cNvPr>
          <p:cNvSpPr>
            <a:spLocks noGrp="1"/>
          </p:cNvSpPr>
          <p:nvPr>
            <p:ph type="dt" sz="half" idx="10"/>
          </p:nvPr>
        </p:nvSpPr>
        <p:spPr>
          <a:xfrm rot="5400000">
            <a:off x="10731954" y="663233"/>
            <a:ext cx="1329649" cy="304799"/>
          </a:xfrm>
        </p:spPr>
        <p:txBody>
          <a:bodyPr vert="horz" lIns="91440" tIns="45720" rIns="91440" bIns="45720" rtlCol="0" anchor="t">
            <a:normAutofit fontScale="70000" lnSpcReduction="20000"/>
          </a:bodyPr>
          <a:lstStyle/>
          <a:p>
            <a:pPr>
              <a:spcAft>
                <a:spcPts val="600"/>
              </a:spcAft>
            </a:pPr>
            <a:r>
              <a:rPr lang="en-US" dirty="0">
                <a:solidFill>
                  <a:srgbClr val="FFFFFF"/>
                </a:solidFill>
              </a:rPr>
              <a:t>08- </a:t>
            </a:r>
            <a:r>
              <a:rPr lang="en-US" dirty="0" err="1">
                <a:solidFill>
                  <a:srgbClr val="FFFFFF"/>
                </a:solidFill>
              </a:rPr>
              <a:t>Septiembre</a:t>
            </a:r>
            <a:r>
              <a:rPr lang="en-US" dirty="0">
                <a:solidFill>
                  <a:srgbClr val="FFFFFF"/>
                </a:solidFill>
              </a:rPr>
              <a:t>  2024</a:t>
            </a:r>
          </a:p>
        </p:txBody>
      </p:sp>
      <p:sp>
        <p:nvSpPr>
          <p:cNvPr id="13" name="Marcador de pie de página 4">
            <a:extLst>
              <a:ext uri="{FF2B5EF4-FFF2-40B4-BE49-F238E27FC236}">
                <a16:creationId xmlns:a16="http://schemas.microsoft.com/office/drawing/2014/main" id="{4AA8F196-5B57-7500-682E-2ECD34756E68}"/>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dirty="0">
                <a:solidFill>
                  <a:srgbClr val="FFFFFF"/>
                </a:solidFill>
                <a:latin typeface="+mn-lt"/>
                <a:ea typeface="+mn-ea"/>
                <a:cs typeface="+mn-cs"/>
              </a:rPr>
              <a:t>Amor  </a:t>
            </a:r>
            <a:r>
              <a:rPr lang="en-US" b="0" i="0" kern="1200" dirty="0" err="1">
                <a:solidFill>
                  <a:srgbClr val="FFFFFF"/>
                </a:solidFill>
                <a:latin typeface="+mn-lt"/>
                <a:ea typeface="+mn-ea"/>
                <a:cs typeface="+mn-cs"/>
              </a:rPr>
              <a:t>por</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sobre</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Conocimiento</a:t>
            </a:r>
            <a:r>
              <a:rPr lang="en-US" b="0" i="0" kern="1200" dirty="0">
                <a:solidFill>
                  <a:srgbClr val="FFFFFF"/>
                </a:solidFill>
                <a:latin typeface="+mn-lt"/>
                <a:ea typeface="+mn-ea"/>
                <a:cs typeface="+mn-cs"/>
              </a:rPr>
              <a:t>. (I </a:t>
            </a:r>
            <a:r>
              <a:rPr lang="en-US" b="0" i="0" kern="1200" dirty="0" err="1">
                <a:solidFill>
                  <a:srgbClr val="FFFFFF"/>
                </a:solidFill>
                <a:latin typeface="+mn-lt"/>
                <a:ea typeface="+mn-ea"/>
                <a:cs typeface="+mn-cs"/>
              </a:rPr>
              <a:t>Corintios</a:t>
            </a:r>
            <a:r>
              <a:rPr lang="en-US" b="0" i="0" kern="1200" dirty="0">
                <a:solidFill>
                  <a:srgbClr val="FFFFFF"/>
                </a:solidFill>
                <a:latin typeface="+mn-lt"/>
                <a:ea typeface="+mn-ea"/>
                <a:cs typeface="+mn-cs"/>
              </a:rPr>
              <a:t> 8 &amp; 10)</a:t>
            </a:r>
          </a:p>
        </p:txBody>
      </p:sp>
      <p:pic>
        <p:nvPicPr>
          <p:cNvPr id="14" name="Imagen 13">
            <a:extLst>
              <a:ext uri="{FF2B5EF4-FFF2-40B4-BE49-F238E27FC236}">
                <a16:creationId xmlns:a16="http://schemas.microsoft.com/office/drawing/2014/main" id="{A62CAC70-F155-07CC-E54B-5902EB5A2F9F}"/>
              </a:ext>
            </a:extLst>
          </p:cNvPr>
          <p:cNvPicPr>
            <a:picLocks noChangeAspect="1"/>
          </p:cNvPicPr>
          <p:nvPr/>
        </p:nvPicPr>
        <p:blipFill>
          <a:blip r:embed="rId3"/>
          <a:stretch>
            <a:fillRect/>
          </a:stretch>
        </p:blipFill>
        <p:spPr>
          <a:xfrm>
            <a:off x="77985" y="5938476"/>
            <a:ext cx="844276" cy="844276"/>
          </a:xfrm>
          <a:prstGeom prst="rect">
            <a:avLst/>
          </a:prstGeom>
        </p:spPr>
      </p:pic>
    </p:spTree>
    <p:extLst>
      <p:ext uri="{BB962C8B-B14F-4D97-AF65-F5344CB8AC3E}">
        <p14:creationId xmlns:p14="http://schemas.microsoft.com/office/powerpoint/2010/main" val="131329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95AC5A-BF93-6D43-A35C-9CD72D16DD3E}"/>
              </a:ext>
            </a:extLst>
          </p:cNvPr>
          <p:cNvSpPr>
            <a:spLocks noGrp="1"/>
          </p:cNvSpPr>
          <p:nvPr>
            <p:ph idx="1"/>
          </p:nvPr>
        </p:nvSpPr>
        <p:spPr>
          <a:xfrm>
            <a:off x="12700" y="963139"/>
            <a:ext cx="10748460" cy="4579560"/>
          </a:xfrm>
        </p:spPr>
        <p:txBody>
          <a:bodyPr>
            <a:normAutofit fontScale="92500" lnSpcReduction="10000"/>
          </a:bodyPr>
          <a:lstStyle/>
          <a:p>
            <a:pPr marL="342900" indent="-342900" algn="just">
              <a:lnSpc>
                <a:spcPct val="120000"/>
              </a:lnSpc>
              <a:buSzPct val="110000"/>
              <a:buFont typeface="+mj-lt"/>
              <a:buAutoNum type="arabicPeriod"/>
            </a:pPr>
            <a:r>
              <a:rPr lang="es-CL" b="1" dirty="0"/>
              <a:t>I Corintios 10: 23-30:</a:t>
            </a:r>
          </a:p>
          <a:p>
            <a:pPr marL="300038" lvl="1" indent="0" algn="just">
              <a:lnSpc>
                <a:spcPct val="140000"/>
              </a:lnSpc>
              <a:buNone/>
            </a:pPr>
            <a:r>
              <a:rPr lang="es-CL" sz="2000" b="1" baseline="30000" dirty="0">
                <a:solidFill>
                  <a:schemeClr val="bg1">
                    <a:lumMod val="50000"/>
                    <a:lumOff val="50000"/>
                  </a:schemeClr>
                </a:solidFill>
              </a:rPr>
              <a:t>23</a:t>
            </a:r>
            <a:r>
              <a:rPr lang="es-CL" sz="2000" dirty="0">
                <a:solidFill>
                  <a:schemeClr val="bg1">
                    <a:lumMod val="50000"/>
                    <a:lumOff val="50000"/>
                  </a:schemeClr>
                </a:solidFill>
              </a:rPr>
              <a:t>Todo me es lícito, pero no todo conviene; todo me es lícito, pero no todo edifica. </a:t>
            </a:r>
            <a:r>
              <a:rPr lang="es-CL" sz="2000" b="1" baseline="30000" dirty="0">
                <a:solidFill>
                  <a:schemeClr val="bg1">
                    <a:lumMod val="50000"/>
                    <a:lumOff val="50000"/>
                  </a:schemeClr>
                </a:solidFill>
              </a:rPr>
              <a:t>24</a:t>
            </a:r>
            <a:r>
              <a:rPr lang="es-CL" sz="2000" dirty="0">
                <a:solidFill>
                  <a:schemeClr val="bg1">
                    <a:lumMod val="50000"/>
                    <a:lumOff val="50000"/>
                  </a:schemeClr>
                </a:solidFill>
              </a:rPr>
              <a:t>Ninguno busque su propio bien, sino el del otro.</a:t>
            </a:r>
            <a:r>
              <a:rPr lang="es-CL" sz="2000" dirty="0"/>
              <a:t> </a:t>
            </a:r>
            <a:r>
              <a:rPr lang="es-CL" sz="2000" b="1" baseline="30000" dirty="0">
                <a:solidFill>
                  <a:srgbClr val="FFC000"/>
                </a:solidFill>
              </a:rPr>
              <a:t>25</a:t>
            </a:r>
            <a:r>
              <a:rPr lang="es-CL" sz="2000" dirty="0"/>
              <a:t>De todo lo que se vende en la carnicería, comed, sin preguntar nada por motivos de conciencia; </a:t>
            </a:r>
            <a:r>
              <a:rPr lang="es-CL" sz="2000" b="1" baseline="30000" dirty="0">
                <a:solidFill>
                  <a:srgbClr val="FFC000"/>
                </a:solidFill>
              </a:rPr>
              <a:t>26</a:t>
            </a:r>
            <a:r>
              <a:rPr lang="es-CL" sz="2000" dirty="0"/>
              <a:t>porque del Señor es la tierra y su plenitud. </a:t>
            </a:r>
            <a:r>
              <a:rPr lang="es-CL" sz="2000" b="1" baseline="30000" dirty="0">
                <a:solidFill>
                  <a:srgbClr val="FFC000"/>
                </a:solidFill>
              </a:rPr>
              <a:t>27</a:t>
            </a:r>
            <a:r>
              <a:rPr lang="es-CL" sz="2000" dirty="0"/>
              <a:t>Si algún incrédulo os invita, y queréis ir, de todo lo que se os ponga delante comed, sin preguntar nada por motivos de conciencia. </a:t>
            </a:r>
            <a:r>
              <a:rPr lang="es-CL" sz="2000" b="1" baseline="30000" dirty="0">
                <a:solidFill>
                  <a:srgbClr val="FFC000"/>
                </a:solidFill>
              </a:rPr>
              <a:t>28</a:t>
            </a:r>
            <a:r>
              <a:rPr lang="es-CL" sz="2000" dirty="0"/>
              <a:t>Mas si alguien os dijere: Esto fue sacrificado a los ídolos; no lo comáis, por causa de aquel que lo declaró, y por motivos de conciencia; porque del Señor es la tierra y su plenitud. </a:t>
            </a:r>
            <a:r>
              <a:rPr lang="es-CL" sz="2000" b="1" baseline="30000" dirty="0">
                <a:solidFill>
                  <a:srgbClr val="FFC000"/>
                </a:solidFill>
              </a:rPr>
              <a:t>29</a:t>
            </a:r>
            <a:r>
              <a:rPr lang="es-CL" sz="2000" dirty="0"/>
              <a:t>La conciencia, digo, no la tuya, sino la del otro. Pues ¿por qué se ha de juzgar mi libertad por la conciencia de otro? </a:t>
            </a:r>
            <a:r>
              <a:rPr lang="es-CL" sz="2000" b="1" baseline="30000" dirty="0">
                <a:solidFill>
                  <a:srgbClr val="FFC000"/>
                </a:solidFill>
              </a:rPr>
              <a:t>30</a:t>
            </a:r>
            <a:r>
              <a:rPr lang="es-CL" sz="2000" dirty="0"/>
              <a:t>Y si yo con agradecimiento participo, ¿por qué he de ser censurado por aquello de que doy gracias?</a:t>
            </a:r>
          </a:p>
          <a:p>
            <a:pPr marL="300038" lvl="1" indent="0" algn="just">
              <a:lnSpc>
                <a:spcPct val="120000"/>
              </a:lnSpc>
              <a:buNone/>
            </a:pPr>
            <a:endParaRPr lang="es-CL" sz="2000" dirty="0"/>
          </a:p>
        </p:txBody>
      </p:sp>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9</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84140" y="97020"/>
            <a:ext cx="2893219" cy="735694"/>
          </a:xfrm>
          <a:prstGeom prst="rect">
            <a:avLst/>
          </a:prstGeom>
        </p:spPr>
      </p:pic>
      <p:pic>
        <p:nvPicPr>
          <p:cNvPr id="9" name="Imagen 8">
            <a:extLst>
              <a:ext uri="{FF2B5EF4-FFF2-40B4-BE49-F238E27FC236}">
                <a16:creationId xmlns:a16="http://schemas.microsoft.com/office/drawing/2014/main" id="{6D3C5D0F-9564-76AF-84B7-47FC3A44685D}"/>
              </a:ext>
            </a:extLst>
          </p:cNvPr>
          <p:cNvPicPr>
            <a:picLocks noChangeAspect="1"/>
          </p:cNvPicPr>
          <p:nvPr/>
        </p:nvPicPr>
        <p:blipFill>
          <a:blip r:embed="rId3"/>
          <a:stretch>
            <a:fillRect/>
          </a:stretch>
        </p:blipFill>
        <p:spPr>
          <a:xfrm>
            <a:off x="84141" y="6065457"/>
            <a:ext cx="844276" cy="699247"/>
          </a:xfrm>
          <a:prstGeom prst="rect">
            <a:avLst/>
          </a:prstGeom>
          <a:ln>
            <a:solidFill>
              <a:schemeClr val="tx1"/>
            </a:solidFill>
          </a:ln>
        </p:spPr>
      </p:pic>
      <p:cxnSp>
        <p:nvCxnSpPr>
          <p:cNvPr id="13" name="Conector recto 12">
            <a:extLst>
              <a:ext uri="{FF2B5EF4-FFF2-40B4-BE49-F238E27FC236}">
                <a16:creationId xmlns:a16="http://schemas.microsoft.com/office/drawing/2014/main" id="{9B3C4B8E-40E5-E1DB-66C4-87B7570985EF}"/>
              </a:ext>
            </a:extLst>
          </p:cNvPr>
          <p:cNvCxnSpPr/>
          <p:nvPr/>
        </p:nvCxnSpPr>
        <p:spPr>
          <a:xfrm>
            <a:off x="6915143" y="2557462"/>
            <a:ext cx="148304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5931CF38-B994-46B6-EFE5-4ED7811108D7}"/>
              </a:ext>
            </a:extLst>
          </p:cNvPr>
          <p:cNvCxnSpPr/>
          <p:nvPr/>
        </p:nvCxnSpPr>
        <p:spPr>
          <a:xfrm>
            <a:off x="7353303" y="3295669"/>
            <a:ext cx="148304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7B533CC2-CE4F-72D1-19BC-789F3C9D7446}"/>
              </a:ext>
            </a:extLst>
          </p:cNvPr>
          <p:cNvCxnSpPr/>
          <p:nvPr/>
        </p:nvCxnSpPr>
        <p:spPr>
          <a:xfrm>
            <a:off x="3509883" y="4052923"/>
            <a:ext cx="148304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8F097D46-EE2B-E25D-739E-532C47063227}"/>
              </a:ext>
            </a:extLst>
          </p:cNvPr>
          <p:cNvCxnSpPr/>
          <p:nvPr/>
        </p:nvCxnSpPr>
        <p:spPr>
          <a:xfrm>
            <a:off x="338097" y="4424394"/>
            <a:ext cx="148304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F41F24FD-955F-3F9F-475A-AE26A0DEC459}"/>
              </a:ext>
            </a:extLst>
          </p:cNvPr>
          <p:cNvCxnSpPr/>
          <p:nvPr/>
        </p:nvCxnSpPr>
        <p:spPr>
          <a:xfrm>
            <a:off x="1079617" y="4810124"/>
            <a:ext cx="1483041"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28B7A319-9227-2435-B8F4-BF9446ABCD2F}"/>
              </a:ext>
            </a:extLst>
          </p:cNvPr>
          <p:cNvSpPr txBox="1"/>
          <p:nvPr/>
        </p:nvSpPr>
        <p:spPr>
          <a:xfrm>
            <a:off x="3871915" y="5652"/>
            <a:ext cx="6129338" cy="1200329"/>
          </a:xfrm>
          <a:prstGeom prst="rect">
            <a:avLst/>
          </a:prstGeom>
          <a:solidFill>
            <a:srgbClr val="FFFF00"/>
          </a:solidFill>
        </p:spPr>
        <p:txBody>
          <a:bodyPr wrap="square">
            <a:spAutoFit/>
          </a:bodyPr>
          <a:lstStyle/>
          <a:p>
            <a:r>
              <a:rPr lang="es-CL" b="0" i="0" u="none" strike="noStrike" dirty="0">
                <a:solidFill>
                  <a:srgbClr val="202122"/>
                </a:solidFill>
                <a:effectLst/>
                <a:latin typeface="Arial" panose="020B0604020202020204" pitchFamily="34" charset="0"/>
              </a:rPr>
              <a:t>La </a:t>
            </a:r>
            <a:r>
              <a:rPr lang="es-CL" b="1" i="0" u="none" strike="noStrike" dirty="0">
                <a:solidFill>
                  <a:srgbClr val="202122"/>
                </a:solidFill>
                <a:effectLst/>
                <a:latin typeface="Arial" panose="020B0604020202020204" pitchFamily="34" charset="0"/>
              </a:rPr>
              <a:t>consciencia</a:t>
            </a:r>
            <a:r>
              <a:rPr lang="es-CL" b="0" i="0" u="none" strike="noStrike" dirty="0">
                <a:solidFill>
                  <a:srgbClr val="202122"/>
                </a:solidFill>
                <a:effectLst/>
                <a:latin typeface="Arial" panose="020B0604020202020204" pitchFamily="34" charset="0"/>
              </a:rPr>
              <a:t> (del </a:t>
            </a:r>
            <a:r>
              <a:rPr lang="es-CL" b="0" i="0" u="none" strike="noStrike" dirty="0">
                <a:effectLst/>
                <a:latin typeface="Arial" panose="020B0604020202020204" pitchFamily="34" charset="0"/>
                <a:hlinkClick r:id="rId4" tooltip="Idioma latín"/>
              </a:rPr>
              <a:t>latín</a:t>
            </a:r>
            <a:r>
              <a:rPr lang="es-CL" b="0" i="0" u="none" strike="noStrike" dirty="0">
                <a:solidFill>
                  <a:srgbClr val="202122"/>
                </a:solidFill>
                <a:effectLst/>
                <a:latin typeface="Arial" panose="020B0604020202020204" pitchFamily="34" charset="0"/>
              </a:rPr>
              <a:t> </a:t>
            </a:r>
            <a:r>
              <a:rPr lang="es-CL" b="0" i="1" u="none" strike="noStrike" dirty="0" err="1">
                <a:solidFill>
                  <a:srgbClr val="202122"/>
                </a:solidFill>
                <a:effectLst/>
                <a:latin typeface="Arial" panose="020B0604020202020204" pitchFamily="34" charset="0"/>
              </a:rPr>
              <a:t>conscientia</a:t>
            </a:r>
            <a:r>
              <a:rPr lang="es-CL" b="0" i="0" u="none" strike="noStrike" dirty="0">
                <a:solidFill>
                  <a:srgbClr val="202122"/>
                </a:solidFill>
                <a:effectLst/>
                <a:latin typeface="Arial" panose="020B0604020202020204" pitchFamily="34" charset="0"/>
              </a:rPr>
              <a:t> 'ser consciente') o el </a:t>
            </a:r>
            <a:r>
              <a:rPr lang="es-CL" b="1" i="0" u="none" strike="noStrike" dirty="0">
                <a:solidFill>
                  <a:srgbClr val="202122"/>
                </a:solidFill>
                <a:effectLst/>
                <a:latin typeface="Arial" panose="020B0604020202020204" pitchFamily="34" charset="0"/>
              </a:rPr>
              <a:t>estado consciente</a:t>
            </a:r>
            <a:r>
              <a:rPr lang="es-CL" b="0" i="0" u="none" strike="noStrike" dirty="0">
                <a:solidFill>
                  <a:srgbClr val="202122"/>
                </a:solidFill>
                <a:effectLst/>
                <a:latin typeface="Arial" panose="020B0604020202020204" pitchFamily="34" charset="0"/>
              </a:rPr>
              <a:t> es, según la </a:t>
            </a:r>
            <a:r>
              <a:rPr lang="es-CL" b="0" i="0" u="none" strike="noStrike" dirty="0">
                <a:effectLst/>
                <a:latin typeface="Arial" panose="020B0604020202020204" pitchFamily="34" charset="0"/>
                <a:hlinkClick r:id="rId5" tooltip="RAE"/>
              </a:rPr>
              <a:t>RAE</a:t>
            </a:r>
            <a:r>
              <a:rPr lang="es-CL" b="0" i="0" u="none" strike="noStrike" dirty="0">
                <a:solidFill>
                  <a:srgbClr val="202122"/>
                </a:solidFill>
                <a:effectLst/>
                <a:latin typeface="Arial" panose="020B0604020202020204" pitchFamily="34" charset="0"/>
              </a:rPr>
              <a:t>, «</a:t>
            </a:r>
            <a:r>
              <a:rPr lang="es-CL" i="1" u="sng" strike="noStrike" dirty="0">
                <a:solidFill>
                  <a:srgbClr val="202122"/>
                </a:solidFill>
                <a:effectLst/>
                <a:latin typeface="Arial" panose="020B0604020202020204" pitchFamily="34" charset="0"/>
              </a:rPr>
              <a:t>la capacidad del ser de reconocer la realidad circundante y de relacionarse con ella</a:t>
            </a:r>
            <a:r>
              <a:rPr lang="es-CL" b="0" i="0" u="none" strike="noStrike" dirty="0">
                <a:solidFill>
                  <a:srgbClr val="202122"/>
                </a:solidFill>
                <a:effectLst/>
                <a:latin typeface="Arial" panose="020B0604020202020204" pitchFamily="34" charset="0"/>
              </a:rPr>
              <a:t>»</a:t>
            </a:r>
            <a:endParaRPr lang="es-CL" dirty="0"/>
          </a:p>
        </p:txBody>
      </p:sp>
      <p:sp>
        <p:nvSpPr>
          <p:cNvPr id="21" name="CuadroTexto 20">
            <a:extLst>
              <a:ext uri="{FF2B5EF4-FFF2-40B4-BE49-F238E27FC236}">
                <a16:creationId xmlns:a16="http://schemas.microsoft.com/office/drawing/2014/main" id="{7B3453EF-DD64-EE54-65AA-AA5A9CD3BC8D}"/>
              </a:ext>
            </a:extLst>
          </p:cNvPr>
          <p:cNvSpPr txBox="1"/>
          <p:nvPr/>
        </p:nvSpPr>
        <p:spPr>
          <a:xfrm>
            <a:off x="3725045" y="-1092"/>
            <a:ext cx="6333304" cy="1200329"/>
          </a:xfrm>
          <a:prstGeom prst="rect">
            <a:avLst/>
          </a:prstGeom>
          <a:solidFill>
            <a:srgbClr val="FFFF00"/>
          </a:solidFill>
        </p:spPr>
        <p:txBody>
          <a:bodyPr wrap="square">
            <a:spAutoFit/>
          </a:bodyPr>
          <a:lstStyle/>
          <a:p>
            <a:r>
              <a:rPr lang="es-CL" b="0" i="0" u="none" strike="noStrike" dirty="0">
                <a:solidFill>
                  <a:srgbClr val="000000"/>
                </a:solidFill>
                <a:effectLst/>
                <a:latin typeface="Arial Unicode MS" panose="020B0604020202020204" pitchFamily="34" charset="-128"/>
                <a:ea typeface="Arial Unicode MS" panose="020B0604020202020204" pitchFamily="34" charset="-128"/>
              </a:rPr>
              <a:t>Conocimiento del bien y del mal que permite a la persona enjuiciar moralmente la realidad y los actos, especialmente los propios.</a:t>
            </a:r>
          </a:p>
          <a:p>
            <a:endParaRPr lang="es-CL" dirty="0"/>
          </a:p>
        </p:txBody>
      </p:sp>
      <p:sp>
        <p:nvSpPr>
          <p:cNvPr id="22" name="Abrir corchete 21">
            <a:extLst>
              <a:ext uri="{FF2B5EF4-FFF2-40B4-BE49-F238E27FC236}">
                <a16:creationId xmlns:a16="http://schemas.microsoft.com/office/drawing/2014/main" id="{97E535C0-90C7-24A4-B794-F37C7A3386F8}"/>
              </a:ext>
            </a:extLst>
          </p:cNvPr>
          <p:cNvSpPr/>
          <p:nvPr/>
        </p:nvSpPr>
        <p:spPr>
          <a:xfrm>
            <a:off x="84141" y="1485898"/>
            <a:ext cx="232226" cy="717459"/>
          </a:xfrm>
          <a:prstGeom prst="leftBracket">
            <a:avLst/>
          </a:prstGeom>
          <a:ln w="254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23" name="Cerrar corchete 22">
            <a:extLst>
              <a:ext uri="{FF2B5EF4-FFF2-40B4-BE49-F238E27FC236}">
                <a16:creationId xmlns:a16="http://schemas.microsoft.com/office/drawing/2014/main" id="{A906D543-C12A-40D4-3989-269545779C39}"/>
              </a:ext>
            </a:extLst>
          </p:cNvPr>
          <p:cNvSpPr/>
          <p:nvPr/>
        </p:nvSpPr>
        <p:spPr>
          <a:xfrm>
            <a:off x="10911485" y="1860459"/>
            <a:ext cx="200898" cy="3325909"/>
          </a:xfrm>
          <a:prstGeom prst="rightBracket">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useBgFill="1">
        <p:nvSpPr>
          <p:cNvPr id="4" name="CuadroTexto 3">
            <a:extLst>
              <a:ext uri="{FF2B5EF4-FFF2-40B4-BE49-F238E27FC236}">
                <a16:creationId xmlns:a16="http://schemas.microsoft.com/office/drawing/2014/main" id="{5BB82151-E2C5-D4A1-B7A2-B60C4417EDCC}"/>
              </a:ext>
            </a:extLst>
          </p:cNvPr>
          <p:cNvSpPr txBox="1"/>
          <p:nvPr/>
        </p:nvSpPr>
        <p:spPr>
          <a:xfrm>
            <a:off x="55563" y="4471189"/>
            <a:ext cx="12052295" cy="2308324"/>
          </a:xfrm>
          <a:prstGeom prst="rect">
            <a:avLst/>
          </a:prstGeom>
          <a:ln>
            <a:solidFill>
              <a:schemeClr val="tx1"/>
            </a:solidFill>
          </a:ln>
        </p:spPr>
        <p:txBody>
          <a:bodyPr wrap="square" rtlCol="0">
            <a:spAutoFit/>
          </a:bodyPr>
          <a:lstStyle/>
          <a:p>
            <a:r>
              <a:rPr lang="es-CL" sz="2400" dirty="0">
                <a:solidFill>
                  <a:srgbClr val="00B0F0"/>
                </a:solidFill>
                <a:latin typeface="ADLaM Display" panose="02010000000000000000" pitchFamily="2" charset="77"/>
                <a:ea typeface="ADLaM Display" panose="02010000000000000000" pitchFamily="2" charset="77"/>
                <a:cs typeface="ADLaM Display" panose="02010000000000000000" pitchFamily="2" charset="77"/>
              </a:rPr>
              <a:t>Pablo da ejemplo práctico sobre cómo aplicar esta libertad del cristiano.  Por ejemplo, dice que se puede comer cualquier cosa que se venda en el mercado sin preocuparse de su origen; PERO si alguien señala que la comida ha sido sacrificada a ídolos, entonces es mejor no comerla para no afectar negativamente la conciencia de esa persona… ya que de comerla estaríamos avalando que lo sacrificado a ídolos estaría bien.</a:t>
            </a:r>
          </a:p>
        </p:txBody>
      </p:sp>
      <p:sp>
        <p:nvSpPr>
          <p:cNvPr id="12" name="Marcador de fecha 3">
            <a:extLst>
              <a:ext uri="{FF2B5EF4-FFF2-40B4-BE49-F238E27FC236}">
                <a16:creationId xmlns:a16="http://schemas.microsoft.com/office/drawing/2014/main" id="{EBC77D3B-8735-465E-C7D7-DD1B8B4B708F}"/>
              </a:ext>
            </a:extLst>
          </p:cNvPr>
          <p:cNvSpPr>
            <a:spLocks noGrp="1"/>
          </p:cNvSpPr>
          <p:nvPr>
            <p:ph type="dt" sz="half" idx="10"/>
          </p:nvPr>
        </p:nvSpPr>
        <p:spPr>
          <a:xfrm rot="5400000">
            <a:off x="10731954" y="663233"/>
            <a:ext cx="1329649" cy="304799"/>
          </a:xfrm>
        </p:spPr>
        <p:txBody>
          <a:bodyPr vert="horz" lIns="91440" tIns="45720" rIns="91440" bIns="45720" rtlCol="0" anchor="t">
            <a:normAutofit fontScale="70000" lnSpcReduction="20000"/>
          </a:bodyPr>
          <a:lstStyle/>
          <a:p>
            <a:pPr>
              <a:spcAft>
                <a:spcPts val="600"/>
              </a:spcAft>
            </a:pPr>
            <a:r>
              <a:rPr lang="en-US" dirty="0">
                <a:solidFill>
                  <a:srgbClr val="FFFFFF"/>
                </a:solidFill>
              </a:rPr>
              <a:t>08- </a:t>
            </a:r>
            <a:r>
              <a:rPr lang="en-US" dirty="0" err="1">
                <a:solidFill>
                  <a:srgbClr val="FFFFFF"/>
                </a:solidFill>
              </a:rPr>
              <a:t>Septiembre</a:t>
            </a:r>
            <a:r>
              <a:rPr lang="en-US" dirty="0">
                <a:solidFill>
                  <a:srgbClr val="FFFFFF"/>
                </a:solidFill>
              </a:rPr>
              <a:t>  2024</a:t>
            </a:r>
          </a:p>
        </p:txBody>
      </p:sp>
      <p:sp>
        <p:nvSpPr>
          <p:cNvPr id="18" name="Marcador de pie de página 4">
            <a:extLst>
              <a:ext uri="{FF2B5EF4-FFF2-40B4-BE49-F238E27FC236}">
                <a16:creationId xmlns:a16="http://schemas.microsoft.com/office/drawing/2014/main" id="{C10609E5-CA7A-C1E0-76E9-754790A627EB}"/>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dirty="0">
                <a:solidFill>
                  <a:srgbClr val="FFFFFF"/>
                </a:solidFill>
                <a:latin typeface="+mn-lt"/>
                <a:ea typeface="+mn-ea"/>
                <a:cs typeface="+mn-cs"/>
              </a:rPr>
              <a:t>Amor  </a:t>
            </a:r>
            <a:r>
              <a:rPr lang="en-US" b="0" i="0" kern="1200" dirty="0" err="1">
                <a:solidFill>
                  <a:srgbClr val="FFFFFF"/>
                </a:solidFill>
                <a:latin typeface="+mn-lt"/>
                <a:ea typeface="+mn-ea"/>
                <a:cs typeface="+mn-cs"/>
              </a:rPr>
              <a:t>por</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sobre</a:t>
            </a:r>
            <a:r>
              <a:rPr lang="en-US" b="0" i="0" kern="1200" dirty="0">
                <a:solidFill>
                  <a:srgbClr val="FFFFFF"/>
                </a:solidFill>
                <a:latin typeface="+mn-lt"/>
                <a:ea typeface="+mn-ea"/>
                <a:cs typeface="+mn-cs"/>
              </a:rPr>
              <a:t>  </a:t>
            </a:r>
            <a:r>
              <a:rPr lang="en-US" b="0" i="0" kern="1200" dirty="0" err="1">
                <a:solidFill>
                  <a:srgbClr val="FFFFFF"/>
                </a:solidFill>
                <a:latin typeface="+mn-lt"/>
                <a:ea typeface="+mn-ea"/>
                <a:cs typeface="+mn-cs"/>
              </a:rPr>
              <a:t>Conocimiento</a:t>
            </a:r>
            <a:r>
              <a:rPr lang="en-US" b="0" i="0" kern="1200" dirty="0">
                <a:solidFill>
                  <a:srgbClr val="FFFFFF"/>
                </a:solidFill>
                <a:latin typeface="+mn-lt"/>
                <a:ea typeface="+mn-ea"/>
                <a:cs typeface="+mn-cs"/>
              </a:rPr>
              <a:t>. (I </a:t>
            </a:r>
            <a:r>
              <a:rPr lang="en-US" b="0" i="0" kern="1200" dirty="0" err="1">
                <a:solidFill>
                  <a:srgbClr val="FFFFFF"/>
                </a:solidFill>
                <a:latin typeface="+mn-lt"/>
                <a:ea typeface="+mn-ea"/>
                <a:cs typeface="+mn-cs"/>
              </a:rPr>
              <a:t>Corintios</a:t>
            </a:r>
            <a:r>
              <a:rPr lang="en-US" b="0" i="0" kern="1200" dirty="0">
                <a:solidFill>
                  <a:srgbClr val="FFFFFF"/>
                </a:solidFill>
                <a:latin typeface="+mn-lt"/>
                <a:ea typeface="+mn-ea"/>
                <a:cs typeface="+mn-cs"/>
              </a:rPr>
              <a:t> 8 &amp; 10)</a:t>
            </a:r>
          </a:p>
        </p:txBody>
      </p:sp>
    </p:spTree>
    <p:extLst>
      <p:ext uri="{BB962C8B-B14F-4D97-AF65-F5344CB8AC3E}">
        <p14:creationId xmlns:p14="http://schemas.microsoft.com/office/powerpoint/2010/main" val="200214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1674</TotalTime>
  <Words>3155</Words>
  <Application>Microsoft Macintosh PowerPoint</Application>
  <PresentationFormat>Panorámica</PresentationFormat>
  <Paragraphs>108</Paragraphs>
  <Slides>17</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17</vt:i4>
      </vt:variant>
    </vt:vector>
  </HeadingPairs>
  <TitlesOfParts>
    <vt:vector size="25" baseType="lpstr">
      <vt:lpstr>Arial Unicode MS</vt:lpstr>
      <vt:lpstr>ADLaM Display</vt:lpstr>
      <vt:lpstr>Arial</vt:lpstr>
      <vt:lpstr>Calibri</vt:lpstr>
      <vt:lpstr>Century Gothic</vt:lpstr>
      <vt:lpstr>Inter</vt:lpstr>
      <vt:lpstr>Wingdings 3</vt:lpstr>
      <vt:lpstr>Ion</vt:lpstr>
      <vt:lpstr>Amor por sobre Conocimiento (Cuidando de no hacer tropezar al prójimo)    (I Corintios 10: 23-33  &amp; I Corintios 8: 1-13)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¿Qué Significa  la Confesión de Pedro a Jesús?</dc:title>
  <dc:creator>Daniel Quiroz</dc:creator>
  <cp:lastModifiedBy>Daniel Quiroz</cp:lastModifiedBy>
  <cp:revision>4</cp:revision>
  <dcterms:created xsi:type="dcterms:W3CDTF">2021-10-23T21:41:24Z</dcterms:created>
  <dcterms:modified xsi:type="dcterms:W3CDTF">2024-09-08T07:54:06Z</dcterms:modified>
</cp:coreProperties>
</file>